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4"/>
  </p:sldMasterIdLst>
  <p:notesMasterIdLst>
    <p:notesMasterId r:id="rId33"/>
  </p:notesMasterIdLst>
  <p:sldIdLst>
    <p:sldId id="726" r:id="rId5"/>
    <p:sldId id="258" r:id="rId6"/>
    <p:sldId id="372" r:id="rId7"/>
    <p:sldId id="374" r:id="rId8"/>
    <p:sldId id="262" r:id="rId9"/>
    <p:sldId id="379" r:id="rId10"/>
    <p:sldId id="376" r:id="rId11"/>
    <p:sldId id="377" r:id="rId12"/>
    <p:sldId id="273" r:id="rId13"/>
    <p:sldId id="305" r:id="rId14"/>
    <p:sldId id="261" r:id="rId15"/>
    <p:sldId id="721" r:id="rId16"/>
    <p:sldId id="662" r:id="rId17"/>
    <p:sldId id="701" r:id="rId18"/>
    <p:sldId id="542" r:id="rId19"/>
    <p:sldId id="543" r:id="rId20"/>
    <p:sldId id="547" r:id="rId21"/>
    <p:sldId id="380" r:id="rId22"/>
    <p:sldId id="280" r:id="rId23"/>
    <p:sldId id="269" r:id="rId24"/>
    <p:sldId id="292" r:id="rId25"/>
    <p:sldId id="293" r:id="rId26"/>
    <p:sldId id="283" r:id="rId27"/>
    <p:sldId id="274" r:id="rId28"/>
    <p:sldId id="363" r:id="rId29"/>
    <p:sldId id="301" r:id="rId30"/>
    <p:sldId id="725" r:id="rId31"/>
    <p:sldId id="366" r:id="rId32"/>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985BC8-674B-4FA6-93E2-1D3EB0052971}">
          <p14:sldIdLst>
            <p14:sldId id="726"/>
            <p14:sldId id="258"/>
            <p14:sldId id="372"/>
            <p14:sldId id="374"/>
            <p14:sldId id="262"/>
            <p14:sldId id="379"/>
            <p14:sldId id="376"/>
            <p14:sldId id="377"/>
            <p14:sldId id="273"/>
            <p14:sldId id="305"/>
            <p14:sldId id="261"/>
            <p14:sldId id="721"/>
            <p14:sldId id="662"/>
            <p14:sldId id="701"/>
            <p14:sldId id="542"/>
            <p14:sldId id="543"/>
            <p14:sldId id="547"/>
            <p14:sldId id="380"/>
            <p14:sldId id="280"/>
            <p14:sldId id="269"/>
            <p14:sldId id="292"/>
            <p14:sldId id="293"/>
            <p14:sldId id="283"/>
            <p14:sldId id="274"/>
            <p14:sldId id="363"/>
            <p14:sldId id="301"/>
            <p14:sldId id="725"/>
            <p14:sldId id="366"/>
          </p14:sldIdLst>
        </p14:section>
        <p14:section name="Untitled Section" id="{32B2124B-0FBA-4B46-AA0C-BA118ABC6494}">
          <p14:sldIdLst/>
        </p14:section>
      </p14:sectionLst>
    </p:ext>
    <p:ext uri="{EFAFB233-063F-42B5-8137-9DF3F51BA10A}">
      <p15:sldGuideLst xmlns:p15="http://schemas.microsoft.com/office/powerpoint/2012/main">
        <p15:guide id="1" orient="horz" pos="4224" userDrawn="1">
          <p15:clr>
            <a:srgbClr val="A4A3A4"/>
          </p15:clr>
        </p15:guide>
        <p15:guide id="2" pos="19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08" autoAdjust="0"/>
    <p:restoredTop sz="87500" autoAdjust="0"/>
  </p:normalViewPr>
  <p:slideViewPr>
    <p:cSldViewPr>
      <p:cViewPr varScale="1">
        <p:scale>
          <a:sx n="97" d="100"/>
          <a:sy n="97" d="100"/>
        </p:scale>
        <p:origin x="632" y="192"/>
      </p:cViewPr>
      <p:guideLst>
        <p:guide orient="horz" pos="4224"/>
        <p:guide pos="192"/>
      </p:guideLst>
    </p:cSldViewPr>
  </p:slideViewPr>
  <p:notesTextViewPr>
    <p:cViewPr>
      <p:scale>
        <a:sx n="3" d="2"/>
        <a:sy n="3" d="2"/>
      </p:scale>
      <p:origin x="0" y="0"/>
    </p:cViewPr>
  </p:notesTextViewPr>
  <p:sorterViewPr>
    <p:cViewPr varScale="1">
      <p:scale>
        <a:sx n="1" d="1"/>
        <a:sy n="1" d="1"/>
      </p:scale>
      <p:origin x="0" y="-2058"/>
    </p:cViewPr>
  </p:sorterViewPr>
  <p:notesViewPr>
    <p:cSldViewPr>
      <p:cViewPr varScale="1">
        <p:scale>
          <a:sx n="65" d="100"/>
          <a:sy n="65" d="100"/>
        </p:scale>
        <p:origin x="3125"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9AF185-C0C3-4D64-99D7-E3AF77C1BE35}" type="doc">
      <dgm:prSet loTypeId="urn:microsoft.com/office/officeart/2008/layout/LinedList" loCatId="list" qsTypeId="urn:microsoft.com/office/officeart/2005/8/quickstyle/simple3" qsCatId="simple" csTypeId="urn:microsoft.com/office/officeart/2005/8/colors/colorful5" csCatId="colorful"/>
      <dgm:spPr/>
      <dgm:t>
        <a:bodyPr/>
        <a:lstStyle/>
        <a:p>
          <a:endParaRPr lang="en-US"/>
        </a:p>
      </dgm:t>
    </dgm:pt>
    <dgm:pt modelId="{FC754AC7-CD32-45D6-BC21-CEC43CC59977}">
      <dgm:prSet/>
      <dgm:spPr/>
      <dgm:t>
        <a:bodyPr/>
        <a:lstStyle/>
        <a:p>
          <a:r>
            <a:rPr lang="en-US" dirty="0"/>
            <a:t>never asks for your full Social Security number; </a:t>
          </a:r>
        </a:p>
      </dgm:t>
    </dgm:pt>
    <dgm:pt modelId="{6AACE585-26EE-4ACC-963A-5C0C34FD4DCB}" type="parTrans" cxnId="{580C54B5-5C0B-4E75-AF3C-0B2EF9CFA220}">
      <dgm:prSet/>
      <dgm:spPr/>
      <dgm:t>
        <a:bodyPr/>
        <a:lstStyle/>
        <a:p>
          <a:endParaRPr lang="en-US"/>
        </a:p>
      </dgm:t>
    </dgm:pt>
    <dgm:pt modelId="{E14503AF-5970-460F-9F1D-B9843F32083F}" type="sibTrans" cxnId="{580C54B5-5C0B-4E75-AF3C-0B2EF9CFA220}">
      <dgm:prSet/>
      <dgm:spPr/>
      <dgm:t>
        <a:bodyPr/>
        <a:lstStyle/>
        <a:p>
          <a:endParaRPr lang="en-US"/>
        </a:p>
      </dgm:t>
    </dgm:pt>
    <dgm:pt modelId="{247BBA33-C5BA-429F-9945-E7805ACD503A}">
      <dgm:prSet/>
      <dgm:spPr/>
      <dgm:t>
        <a:bodyPr/>
        <a:lstStyle/>
        <a:p>
          <a:r>
            <a:rPr lang="en-US" dirty="0"/>
            <a:t>never asks for money or a donation; </a:t>
          </a:r>
        </a:p>
      </dgm:t>
    </dgm:pt>
    <dgm:pt modelId="{99C7114A-4C32-4055-84BA-BD52B5FBDEB4}" type="parTrans" cxnId="{2200B310-B5A5-454D-AC13-5A68130C5C62}">
      <dgm:prSet/>
      <dgm:spPr/>
      <dgm:t>
        <a:bodyPr/>
        <a:lstStyle/>
        <a:p>
          <a:endParaRPr lang="en-US"/>
        </a:p>
      </dgm:t>
    </dgm:pt>
    <dgm:pt modelId="{05B0342A-1978-46EF-A450-FD92E4FAD723}" type="sibTrans" cxnId="{2200B310-B5A5-454D-AC13-5A68130C5C62}">
      <dgm:prSet/>
      <dgm:spPr/>
      <dgm:t>
        <a:bodyPr/>
        <a:lstStyle/>
        <a:p>
          <a:endParaRPr lang="en-US"/>
        </a:p>
      </dgm:t>
    </dgm:pt>
    <dgm:pt modelId="{32C8F156-569A-4BBC-8A01-0D4B88E85EC6}">
      <dgm:prSet/>
      <dgm:spPr/>
      <dgm:t>
        <a:bodyPr/>
        <a:lstStyle/>
        <a:p>
          <a:r>
            <a:rPr lang="en-US" dirty="0"/>
            <a:t>never sends requests on behalf of a political party; </a:t>
          </a:r>
        </a:p>
      </dgm:t>
    </dgm:pt>
    <dgm:pt modelId="{BB175983-50A9-45CD-917C-E61171E6C231}" type="parTrans" cxnId="{8E552736-B145-44D4-A344-DFC2C178BA7C}">
      <dgm:prSet/>
      <dgm:spPr/>
      <dgm:t>
        <a:bodyPr/>
        <a:lstStyle/>
        <a:p>
          <a:endParaRPr lang="en-US"/>
        </a:p>
      </dgm:t>
    </dgm:pt>
    <dgm:pt modelId="{9EFE1B60-316D-49B4-BF60-99894F928541}" type="sibTrans" cxnId="{8E552736-B145-44D4-A344-DFC2C178BA7C}">
      <dgm:prSet/>
      <dgm:spPr/>
      <dgm:t>
        <a:bodyPr/>
        <a:lstStyle/>
        <a:p>
          <a:endParaRPr lang="en-US"/>
        </a:p>
      </dgm:t>
    </dgm:pt>
    <dgm:pt modelId="{A7EB53D6-C21E-46C8-9CE8-8329BB86768B}">
      <dgm:prSet/>
      <dgm:spPr/>
      <dgm:t>
        <a:bodyPr/>
        <a:lstStyle/>
        <a:p>
          <a:r>
            <a:rPr lang="en-US" dirty="0"/>
            <a:t>never requests PIN codes, passwords or similar access information for credit cards, banks or other financial accounts.</a:t>
          </a:r>
        </a:p>
      </dgm:t>
    </dgm:pt>
    <dgm:pt modelId="{7D2B4934-2BE9-4688-B904-9634E68E6F06}" type="parTrans" cxnId="{283597AC-ACAF-4076-9A18-28C1AC219AB8}">
      <dgm:prSet/>
      <dgm:spPr/>
      <dgm:t>
        <a:bodyPr/>
        <a:lstStyle/>
        <a:p>
          <a:endParaRPr lang="en-US"/>
        </a:p>
      </dgm:t>
    </dgm:pt>
    <dgm:pt modelId="{4AA5F8E1-A0A5-4E3A-9741-CBEE1D288EBC}" type="sibTrans" cxnId="{283597AC-ACAF-4076-9A18-28C1AC219AB8}">
      <dgm:prSet/>
      <dgm:spPr/>
      <dgm:t>
        <a:bodyPr/>
        <a:lstStyle/>
        <a:p>
          <a:endParaRPr lang="en-US"/>
        </a:p>
      </dgm:t>
    </dgm:pt>
    <dgm:pt modelId="{BDC2B1D3-4AC9-D543-BBB8-80E3910EAC52}" type="pres">
      <dgm:prSet presAssocID="{A79AF185-C0C3-4D64-99D7-E3AF77C1BE35}" presName="vert0" presStyleCnt="0">
        <dgm:presLayoutVars>
          <dgm:dir/>
          <dgm:animOne val="branch"/>
          <dgm:animLvl val="lvl"/>
        </dgm:presLayoutVars>
      </dgm:prSet>
      <dgm:spPr/>
    </dgm:pt>
    <dgm:pt modelId="{A6B9DA89-1303-D841-B636-FF675C30FA0A}" type="pres">
      <dgm:prSet presAssocID="{FC754AC7-CD32-45D6-BC21-CEC43CC59977}" presName="thickLine" presStyleLbl="alignNode1" presStyleIdx="0" presStyleCnt="4"/>
      <dgm:spPr/>
    </dgm:pt>
    <dgm:pt modelId="{AB277442-BEB7-504F-AE51-D29FF520B0EB}" type="pres">
      <dgm:prSet presAssocID="{FC754AC7-CD32-45D6-BC21-CEC43CC59977}" presName="horz1" presStyleCnt="0"/>
      <dgm:spPr/>
    </dgm:pt>
    <dgm:pt modelId="{85BFF33B-E013-F84E-A85B-7A07CD285F43}" type="pres">
      <dgm:prSet presAssocID="{FC754AC7-CD32-45D6-BC21-CEC43CC59977}" presName="tx1" presStyleLbl="revTx" presStyleIdx="0" presStyleCnt="4"/>
      <dgm:spPr/>
    </dgm:pt>
    <dgm:pt modelId="{EDC7770B-2F48-C644-9ED1-15A237133743}" type="pres">
      <dgm:prSet presAssocID="{FC754AC7-CD32-45D6-BC21-CEC43CC59977}" presName="vert1" presStyleCnt="0"/>
      <dgm:spPr/>
    </dgm:pt>
    <dgm:pt modelId="{EE4E2552-F74A-B540-987D-31AD3071FEC6}" type="pres">
      <dgm:prSet presAssocID="{247BBA33-C5BA-429F-9945-E7805ACD503A}" presName="thickLine" presStyleLbl="alignNode1" presStyleIdx="1" presStyleCnt="4"/>
      <dgm:spPr/>
    </dgm:pt>
    <dgm:pt modelId="{D20190CD-1374-EC48-998B-E60CFB558475}" type="pres">
      <dgm:prSet presAssocID="{247BBA33-C5BA-429F-9945-E7805ACD503A}" presName="horz1" presStyleCnt="0"/>
      <dgm:spPr/>
    </dgm:pt>
    <dgm:pt modelId="{616BF510-F764-4446-B241-631A09B81545}" type="pres">
      <dgm:prSet presAssocID="{247BBA33-C5BA-429F-9945-E7805ACD503A}" presName="tx1" presStyleLbl="revTx" presStyleIdx="1" presStyleCnt="4"/>
      <dgm:spPr/>
    </dgm:pt>
    <dgm:pt modelId="{72C154A1-AD61-A94E-86A4-72CF4413786E}" type="pres">
      <dgm:prSet presAssocID="{247BBA33-C5BA-429F-9945-E7805ACD503A}" presName="vert1" presStyleCnt="0"/>
      <dgm:spPr/>
    </dgm:pt>
    <dgm:pt modelId="{8D07D304-3F54-D348-9C68-E9363FAF306F}" type="pres">
      <dgm:prSet presAssocID="{32C8F156-569A-4BBC-8A01-0D4B88E85EC6}" presName="thickLine" presStyleLbl="alignNode1" presStyleIdx="2" presStyleCnt="4"/>
      <dgm:spPr/>
    </dgm:pt>
    <dgm:pt modelId="{D4BE5AE9-A17E-174F-A5BC-53835135218A}" type="pres">
      <dgm:prSet presAssocID="{32C8F156-569A-4BBC-8A01-0D4B88E85EC6}" presName="horz1" presStyleCnt="0"/>
      <dgm:spPr/>
    </dgm:pt>
    <dgm:pt modelId="{0B375961-8974-4C4F-9F24-EAABA11AC877}" type="pres">
      <dgm:prSet presAssocID="{32C8F156-569A-4BBC-8A01-0D4B88E85EC6}" presName="tx1" presStyleLbl="revTx" presStyleIdx="2" presStyleCnt="4"/>
      <dgm:spPr/>
    </dgm:pt>
    <dgm:pt modelId="{BFCA9F53-CE91-6A4F-A9D1-49CDC8593D37}" type="pres">
      <dgm:prSet presAssocID="{32C8F156-569A-4BBC-8A01-0D4B88E85EC6}" presName="vert1" presStyleCnt="0"/>
      <dgm:spPr/>
    </dgm:pt>
    <dgm:pt modelId="{73F21E65-B075-BE4E-A60E-9B07B741EE53}" type="pres">
      <dgm:prSet presAssocID="{A7EB53D6-C21E-46C8-9CE8-8329BB86768B}" presName="thickLine" presStyleLbl="alignNode1" presStyleIdx="3" presStyleCnt="4"/>
      <dgm:spPr/>
    </dgm:pt>
    <dgm:pt modelId="{A3FE723A-6CA2-454F-ABCA-E5FC94A9249F}" type="pres">
      <dgm:prSet presAssocID="{A7EB53D6-C21E-46C8-9CE8-8329BB86768B}" presName="horz1" presStyleCnt="0"/>
      <dgm:spPr/>
    </dgm:pt>
    <dgm:pt modelId="{A513ADCF-9035-EC43-B61B-0EB1248EA798}" type="pres">
      <dgm:prSet presAssocID="{A7EB53D6-C21E-46C8-9CE8-8329BB86768B}" presName="tx1" presStyleLbl="revTx" presStyleIdx="3" presStyleCnt="4"/>
      <dgm:spPr/>
    </dgm:pt>
    <dgm:pt modelId="{7D4C7CEC-E7CC-7A4A-9C96-8787BDE8E825}" type="pres">
      <dgm:prSet presAssocID="{A7EB53D6-C21E-46C8-9CE8-8329BB86768B}" presName="vert1" presStyleCnt="0"/>
      <dgm:spPr/>
    </dgm:pt>
  </dgm:ptLst>
  <dgm:cxnLst>
    <dgm:cxn modelId="{2200B310-B5A5-454D-AC13-5A68130C5C62}" srcId="{A79AF185-C0C3-4D64-99D7-E3AF77C1BE35}" destId="{247BBA33-C5BA-429F-9945-E7805ACD503A}" srcOrd="1" destOrd="0" parTransId="{99C7114A-4C32-4055-84BA-BD52B5FBDEB4}" sibTransId="{05B0342A-1978-46EF-A450-FD92E4FAD723}"/>
    <dgm:cxn modelId="{46AA2B24-FADD-9940-80B0-ACCE74ED5681}" type="presOf" srcId="{A79AF185-C0C3-4D64-99D7-E3AF77C1BE35}" destId="{BDC2B1D3-4AC9-D543-BBB8-80E3910EAC52}" srcOrd="0" destOrd="0" presId="urn:microsoft.com/office/officeart/2008/layout/LinedList"/>
    <dgm:cxn modelId="{8E552736-B145-44D4-A344-DFC2C178BA7C}" srcId="{A79AF185-C0C3-4D64-99D7-E3AF77C1BE35}" destId="{32C8F156-569A-4BBC-8A01-0D4B88E85EC6}" srcOrd="2" destOrd="0" parTransId="{BB175983-50A9-45CD-917C-E61171E6C231}" sibTransId="{9EFE1B60-316D-49B4-BF60-99894F928541}"/>
    <dgm:cxn modelId="{94D96B4C-95AD-E444-A82A-A79D6AD3791D}" type="presOf" srcId="{A7EB53D6-C21E-46C8-9CE8-8329BB86768B}" destId="{A513ADCF-9035-EC43-B61B-0EB1248EA798}" srcOrd="0" destOrd="0" presId="urn:microsoft.com/office/officeart/2008/layout/LinedList"/>
    <dgm:cxn modelId="{D561B785-1C39-A146-9904-A0B20D8607CC}" type="presOf" srcId="{FC754AC7-CD32-45D6-BC21-CEC43CC59977}" destId="{85BFF33B-E013-F84E-A85B-7A07CD285F43}" srcOrd="0" destOrd="0" presId="urn:microsoft.com/office/officeart/2008/layout/LinedList"/>
    <dgm:cxn modelId="{B234848E-6BDF-9546-AF73-F634B37BB184}" type="presOf" srcId="{32C8F156-569A-4BBC-8A01-0D4B88E85EC6}" destId="{0B375961-8974-4C4F-9F24-EAABA11AC877}" srcOrd="0" destOrd="0" presId="urn:microsoft.com/office/officeart/2008/layout/LinedList"/>
    <dgm:cxn modelId="{283597AC-ACAF-4076-9A18-28C1AC219AB8}" srcId="{A79AF185-C0C3-4D64-99D7-E3AF77C1BE35}" destId="{A7EB53D6-C21E-46C8-9CE8-8329BB86768B}" srcOrd="3" destOrd="0" parTransId="{7D2B4934-2BE9-4688-B904-9634E68E6F06}" sibTransId="{4AA5F8E1-A0A5-4E3A-9741-CBEE1D288EBC}"/>
    <dgm:cxn modelId="{580C54B5-5C0B-4E75-AF3C-0B2EF9CFA220}" srcId="{A79AF185-C0C3-4D64-99D7-E3AF77C1BE35}" destId="{FC754AC7-CD32-45D6-BC21-CEC43CC59977}" srcOrd="0" destOrd="0" parTransId="{6AACE585-26EE-4ACC-963A-5C0C34FD4DCB}" sibTransId="{E14503AF-5970-460F-9F1D-B9843F32083F}"/>
    <dgm:cxn modelId="{B5EE64D1-6BC7-D841-B3C4-EFC41E26E64C}" type="presOf" srcId="{247BBA33-C5BA-429F-9945-E7805ACD503A}" destId="{616BF510-F764-4446-B241-631A09B81545}" srcOrd="0" destOrd="0" presId="urn:microsoft.com/office/officeart/2008/layout/LinedList"/>
    <dgm:cxn modelId="{F84880AE-3CC9-3A4B-B804-6C05D01924EA}" type="presParOf" srcId="{BDC2B1D3-4AC9-D543-BBB8-80E3910EAC52}" destId="{A6B9DA89-1303-D841-B636-FF675C30FA0A}" srcOrd="0" destOrd="0" presId="urn:microsoft.com/office/officeart/2008/layout/LinedList"/>
    <dgm:cxn modelId="{9DED7699-6658-8B49-B595-03B3B6217002}" type="presParOf" srcId="{BDC2B1D3-4AC9-D543-BBB8-80E3910EAC52}" destId="{AB277442-BEB7-504F-AE51-D29FF520B0EB}" srcOrd="1" destOrd="0" presId="urn:microsoft.com/office/officeart/2008/layout/LinedList"/>
    <dgm:cxn modelId="{112EB1B0-6400-CD4A-94BE-C05455A7207E}" type="presParOf" srcId="{AB277442-BEB7-504F-AE51-D29FF520B0EB}" destId="{85BFF33B-E013-F84E-A85B-7A07CD285F43}" srcOrd="0" destOrd="0" presId="urn:microsoft.com/office/officeart/2008/layout/LinedList"/>
    <dgm:cxn modelId="{72CCD576-E16F-FB4D-9D28-A037FC1ED151}" type="presParOf" srcId="{AB277442-BEB7-504F-AE51-D29FF520B0EB}" destId="{EDC7770B-2F48-C644-9ED1-15A237133743}" srcOrd="1" destOrd="0" presId="urn:microsoft.com/office/officeart/2008/layout/LinedList"/>
    <dgm:cxn modelId="{F4356D3C-579E-CD4A-B55D-3677B921BF36}" type="presParOf" srcId="{BDC2B1D3-4AC9-D543-BBB8-80E3910EAC52}" destId="{EE4E2552-F74A-B540-987D-31AD3071FEC6}" srcOrd="2" destOrd="0" presId="urn:microsoft.com/office/officeart/2008/layout/LinedList"/>
    <dgm:cxn modelId="{3F467095-EC7A-504D-A51C-D342EC5062B6}" type="presParOf" srcId="{BDC2B1D3-4AC9-D543-BBB8-80E3910EAC52}" destId="{D20190CD-1374-EC48-998B-E60CFB558475}" srcOrd="3" destOrd="0" presId="urn:microsoft.com/office/officeart/2008/layout/LinedList"/>
    <dgm:cxn modelId="{E4C47B4E-BD96-5D4E-8DF3-50E8E001224C}" type="presParOf" srcId="{D20190CD-1374-EC48-998B-E60CFB558475}" destId="{616BF510-F764-4446-B241-631A09B81545}" srcOrd="0" destOrd="0" presId="urn:microsoft.com/office/officeart/2008/layout/LinedList"/>
    <dgm:cxn modelId="{D18D8736-94CB-7A4F-AD5E-CE3FBFB41F34}" type="presParOf" srcId="{D20190CD-1374-EC48-998B-E60CFB558475}" destId="{72C154A1-AD61-A94E-86A4-72CF4413786E}" srcOrd="1" destOrd="0" presId="urn:microsoft.com/office/officeart/2008/layout/LinedList"/>
    <dgm:cxn modelId="{367FAA15-199D-5748-8E9A-2E7DAA64C40F}" type="presParOf" srcId="{BDC2B1D3-4AC9-D543-BBB8-80E3910EAC52}" destId="{8D07D304-3F54-D348-9C68-E9363FAF306F}" srcOrd="4" destOrd="0" presId="urn:microsoft.com/office/officeart/2008/layout/LinedList"/>
    <dgm:cxn modelId="{E1EE7E03-0545-3D4F-BB17-4598B22EF19D}" type="presParOf" srcId="{BDC2B1D3-4AC9-D543-BBB8-80E3910EAC52}" destId="{D4BE5AE9-A17E-174F-A5BC-53835135218A}" srcOrd="5" destOrd="0" presId="urn:microsoft.com/office/officeart/2008/layout/LinedList"/>
    <dgm:cxn modelId="{20F28797-B25D-5C48-9A70-EA8B4FA6A84A}" type="presParOf" srcId="{D4BE5AE9-A17E-174F-A5BC-53835135218A}" destId="{0B375961-8974-4C4F-9F24-EAABA11AC877}" srcOrd="0" destOrd="0" presId="urn:microsoft.com/office/officeart/2008/layout/LinedList"/>
    <dgm:cxn modelId="{55BE02A4-FC0F-DE49-BB4F-642205A5E0AC}" type="presParOf" srcId="{D4BE5AE9-A17E-174F-A5BC-53835135218A}" destId="{BFCA9F53-CE91-6A4F-A9D1-49CDC8593D37}" srcOrd="1" destOrd="0" presId="urn:microsoft.com/office/officeart/2008/layout/LinedList"/>
    <dgm:cxn modelId="{E245D05D-BAEA-F641-825F-1D7C02CF9A5F}" type="presParOf" srcId="{BDC2B1D3-4AC9-D543-BBB8-80E3910EAC52}" destId="{73F21E65-B075-BE4E-A60E-9B07B741EE53}" srcOrd="6" destOrd="0" presId="urn:microsoft.com/office/officeart/2008/layout/LinedList"/>
    <dgm:cxn modelId="{CF44998A-EBEC-E649-BD4C-90E53C860590}" type="presParOf" srcId="{BDC2B1D3-4AC9-D543-BBB8-80E3910EAC52}" destId="{A3FE723A-6CA2-454F-ABCA-E5FC94A9249F}" srcOrd="7" destOrd="0" presId="urn:microsoft.com/office/officeart/2008/layout/LinedList"/>
    <dgm:cxn modelId="{54815954-7249-1C44-A424-028742A7C7FB}" type="presParOf" srcId="{A3FE723A-6CA2-454F-ABCA-E5FC94A9249F}" destId="{A513ADCF-9035-EC43-B61B-0EB1248EA798}" srcOrd="0" destOrd="0" presId="urn:microsoft.com/office/officeart/2008/layout/LinedList"/>
    <dgm:cxn modelId="{E4E36FC8-AC00-BD41-9437-7D093A0759AD}" type="presParOf" srcId="{A3FE723A-6CA2-454F-ABCA-E5FC94A9249F}" destId="{7D4C7CEC-E7CC-7A4A-9C96-8787BDE8E825}"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9DA89-1303-D841-B636-FF675C30FA0A}">
      <dsp:nvSpPr>
        <dsp:cNvPr id="0" name=""/>
        <dsp:cNvSpPr/>
      </dsp:nvSpPr>
      <dsp:spPr>
        <a:xfrm>
          <a:off x="0" y="0"/>
          <a:ext cx="5968698" cy="0"/>
        </a:xfrm>
        <a:prstGeom prst="lin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85BFF33B-E013-F84E-A85B-7A07CD285F43}">
      <dsp:nvSpPr>
        <dsp:cNvPr id="0" name=""/>
        <dsp:cNvSpPr/>
      </dsp:nvSpPr>
      <dsp:spPr>
        <a:xfrm>
          <a:off x="0" y="0"/>
          <a:ext cx="5968698" cy="1191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never asks for your full Social Security number; </a:t>
          </a:r>
        </a:p>
      </dsp:txBody>
      <dsp:txXfrm>
        <a:off x="0" y="0"/>
        <a:ext cx="5968698" cy="1191815"/>
      </dsp:txXfrm>
    </dsp:sp>
    <dsp:sp modelId="{EE4E2552-F74A-B540-987D-31AD3071FEC6}">
      <dsp:nvSpPr>
        <dsp:cNvPr id="0" name=""/>
        <dsp:cNvSpPr/>
      </dsp:nvSpPr>
      <dsp:spPr>
        <a:xfrm>
          <a:off x="0" y="1191815"/>
          <a:ext cx="5968698" cy="0"/>
        </a:xfrm>
        <a:prstGeom prst="line">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w="6350" cap="flat" cmpd="sng" algn="ctr">
          <a:solidFill>
            <a:schemeClr val="accent5">
              <a:hueOff val="-2252848"/>
              <a:satOff val="-5806"/>
              <a:lumOff val="-3922"/>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616BF510-F764-4446-B241-631A09B81545}">
      <dsp:nvSpPr>
        <dsp:cNvPr id="0" name=""/>
        <dsp:cNvSpPr/>
      </dsp:nvSpPr>
      <dsp:spPr>
        <a:xfrm>
          <a:off x="0" y="1191815"/>
          <a:ext cx="5968698" cy="1191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never asks for money or a donation; </a:t>
          </a:r>
        </a:p>
      </dsp:txBody>
      <dsp:txXfrm>
        <a:off x="0" y="1191815"/>
        <a:ext cx="5968698" cy="1191815"/>
      </dsp:txXfrm>
    </dsp:sp>
    <dsp:sp modelId="{8D07D304-3F54-D348-9C68-E9363FAF306F}">
      <dsp:nvSpPr>
        <dsp:cNvPr id="0" name=""/>
        <dsp:cNvSpPr/>
      </dsp:nvSpPr>
      <dsp:spPr>
        <a:xfrm>
          <a:off x="0" y="2383631"/>
          <a:ext cx="5968698" cy="0"/>
        </a:xfrm>
        <a:prstGeom prst="line">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w="6350" cap="flat" cmpd="sng" algn="ctr">
          <a:solidFill>
            <a:schemeClr val="accent5">
              <a:hueOff val="-4505695"/>
              <a:satOff val="-11613"/>
              <a:lumOff val="-784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0B375961-8974-4C4F-9F24-EAABA11AC877}">
      <dsp:nvSpPr>
        <dsp:cNvPr id="0" name=""/>
        <dsp:cNvSpPr/>
      </dsp:nvSpPr>
      <dsp:spPr>
        <a:xfrm>
          <a:off x="0" y="2383631"/>
          <a:ext cx="5968698" cy="1191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never sends requests on behalf of a political party; </a:t>
          </a:r>
        </a:p>
      </dsp:txBody>
      <dsp:txXfrm>
        <a:off x="0" y="2383631"/>
        <a:ext cx="5968698" cy="1191815"/>
      </dsp:txXfrm>
    </dsp:sp>
    <dsp:sp modelId="{73F21E65-B075-BE4E-A60E-9B07B741EE53}">
      <dsp:nvSpPr>
        <dsp:cNvPr id="0" name=""/>
        <dsp:cNvSpPr/>
      </dsp:nvSpPr>
      <dsp:spPr>
        <a:xfrm>
          <a:off x="0" y="3575447"/>
          <a:ext cx="5968698" cy="0"/>
        </a:xfrm>
        <a:prstGeom prst="line">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A513ADCF-9035-EC43-B61B-0EB1248EA798}">
      <dsp:nvSpPr>
        <dsp:cNvPr id="0" name=""/>
        <dsp:cNvSpPr/>
      </dsp:nvSpPr>
      <dsp:spPr>
        <a:xfrm>
          <a:off x="0" y="3575447"/>
          <a:ext cx="5968698" cy="1191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never requests PIN codes, passwords or similar access information for credit cards, banks or other financial accounts.</a:t>
          </a:r>
        </a:p>
      </dsp:txBody>
      <dsp:txXfrm>
        <a:off x="0" y="3575447"/>
        <a:ext cx="5968698" cy="119181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503" tIns="48252" rIns="96503" bIns="48252" rtlCol="0"/>
          <a:lstStyle>
            <a:lvl1pPr algn="l">
              <a:defRPr sz="1200"/>
            </a:lvl1pPr>
          </a:lstStyle>
          <a:p>
            <a:endParaRPr lang="en-US" dirty="0"/>
          </a:p>
        </p:txBody>
      </p:sp>
      <p:sp>
        <p:nvSpPr>
          <p:cNvPr id="3" name="Date Placeholder 2"/>
          <p:cNvSpPr>
            <a:spLocks noGrp="1"/>
          </p:cNvSpPr>
          <p:nvPr>
            <p:ph type="dt" idx="1"/>
          </p:nvPr>
        </p:nvSpPr>
        <p:spPr>
          <a:xfrm>
            <a:off x="4143588" y="1"/>
            <a:ext cx="3169920" cy="480060"/>
          </a:xfrm>
          <a:prstGeom prst="rect">
            <a:avLst/>
          </a:prstGeom>
        </p:spPr>
        <p:txBody>
          <a:bodyPr vert="horz" lIns="96503" tIns="48252" rIns="96503" bIns="48252" rtlCol="0"/>
          <a:lstStyle>
            <a:lvl1pPr algn="r">
              <a:defRPr sz="1200"/>
            </a:lvl1pPr>
          </a:lstStyle>
          <a:p>
            <a:fld id="{440F903A-873C-4C92-95D1-C34E117DE35A}" type="datetimeFigureOut">
              <a:rPr lang="en-US" smtClean="0"/>
              <a:t>7/12/19</a:t>
            </a:fld>
            <a:endParaRPr lang="en-US" dirty="0"/>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503" tIns="48252" rIns="96503" bIns="48252" rtlCol="0" anchor="ctr"/>
          <a:lstStyle/>
          <a:p>
            <a:endParaRPr lang="en-US" dirty="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503" tIns="48252" rIns="96503" bIns="482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6"/>
            <a:ext cx="3169920" cy="480060"/>
          </a:xfrm>
          <a:prstGeom prst="rect">
            <a:avLst/>
          </a:prstGeom>
        </p:spPr>
        <p:txBody>
          <a:bodyPr vert="horz" lIns="96503" tIns="48252" rIns="96503" bIns="48252"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8" y="9119476"/>
            <a:ext cx="3169920" cy="480060"/>
          </a:xfrm>
          <a:prstGeom prst="rect">
            <a:avLst/>
          </a:prstGeom>
        </p:spPr>
        <p:txBody>
          <a:bodyPr vert="horz" lIns="96503" tIns="48252" rIns="96503" bIns="48252" rtlCol="0" anchor="b"/>
          <a:lstStyle>
            <a:lvl1pPr algn="r">
              <a:defRPr sz="1200"/>
            </a:lvl1pPr>
          </a:lstStyle>
          <a:p>
            <a:fld id="{603B9073-4934-4A18-B03D-7FA2DABDE591}" type="slidenum">
              <a:rPr lang="en-US" smtClean="0"/>
              <a:t>‹#›</a:t>
            </a:fld>
            <a:endParaRPr lang="en-US" dirty="0"/>
          </a:p>
        </p:txBody>
      </p:sp>
    </p:spTree>
    <p:extLst>
      <p:ext uri="{BB962C8B-B14F-4D97-AF65-F5344CB8AC3E}">
        <p14:creationId xmlns:p14="http://schemas.microsoft.com/office/powerpoint/2010/main" val="2573143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9" indent="-181229">
              <a:buFont typeface="Arial" panose="020B0604020202020204" pitchFamily="34" charset="0"/>
              <a:buChar char="•"/>
            </a:pPr>
            <a:r>
              <a:rPr lang="en-US" dirty="0"/>
              <a:t>Purpose: To educate potential Complete Count Committees leaders and members about the </a:t>
            </a:r>
            <a:r>
              <a:rPr lang="en-US" baseline="0" dirty="0"/>
              <a:t>2020 Census and their roles in the CCC’s.  The goal is to equip CCC leaders with the information they need to inform their members on ways they can help promote participation in the 2020 Census. The manual that coincides with this presentation is still getting finalized. So, I don’t have the manual.  But, I have copies of the power point in your folders. </a:t>
            </a:r>
            <a:endParaRPr lang="en-US" dirty="0"/>
          </a:p>
        </p:txBody>
      </p:sp>
      <p:sp>
        <p:nvSpPr>
          <p:cNvPr id="4" name="Slide Number Placeholder 3"/>
          <p:cNvSpPr>
            <a:spLocks noGrp="1"/>
          </p:cNvSpPr>
          <p:nvPr>
            <p:ph type="sldNum" sz="quarter" idx="10"/>
          </p:nvPr>
        </p:nvSpPr>
        <p:spPr/>
        <p:txBody>
          <a:bodyPr/>
          <a:lstStyle/>
          <a:p>
            <a:fld id="{498902DD-BC87-4D29-AB14-FFD606785EF9}" type="slidenum">
              <a:rPr lang="en-US" smtClean="0"/>
              <a:t>2</a:t>
            </a:fld>
            <a:endParaRPr lang="en-US" dirty="0"/>
          </a:p>
        </p:txBody>
      </p:sp>
    </p:spTree>
    <p:extLst>
      <p:ext uri="{BB962C8B-B14F-4D97-AF65-F5344CB8AC3E}">
        <p14:creationId xmlns:p14="http://schemas.microsoft.com/office/powerpoint/2010/main" val="3572787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In order to meet our goal to count everyone once, and only, and in the right place, the Census Bureau has implemented  a couple of new initiatives for the 2020 Census.  One we are Optimizing Self Response:  Allowing people to respond anytime, anywhere, via phone or internet, and maximizing internet self response (testing has shown internet response is the most cost effective and the most accurate).</a:t>
            </a:r>
          </a:p>
          <a:p>
            <a:r>
              <a:rPr lang="en-US" baseline="0" dirty="0"/>
              <a:t>We are also Reengineering Field Operations:</a:t>
            </a:r>
          </a:p>
          <a:p>
            <a:r>
              <a:rPr lang="en-US" baseline="0" dirty="0"/>
              <a:t>We are eliminating paper and incorporating the use of handheld data collection devices as part of our re-engineering our field operations.  In some areas, like areas with rural route addresses the Census will either send paper forms or send Census takers to those addresses.  </a:t>
            </a:r>
            <a:endParaRPr lang="en-US" dirty="0"/>
          </a:p>
        </p:txBody>
      </p:sp>
      <p:sp>
        <p:nvSpPr>
          <p:cNvPr id="4" name="Slide Number Placeholder 3"/>
          <p:cNvSpPr>
            <a:spLocks noGrp="1"/>
          </p:cNvSpPr>
          <p:nvPr>
            <p:ph type="sldNum" sz="quarter" idx="10"/>
          </p:nvPr>
        </p:nvSpPr>
        <p:spPr/>
        <p:txBody>
          <a:bodyPr/>
          <a:lstStyle/>
          <a:p>
            <a:fld id="{498902DD-BC87-4D29-AB14-FFD606785EF9}" type="slidenum">
              <a:rPr lang="en-US" smtClean="0"/>
              <a:t>11</a:t>
            </a:fld>
            <a:endParaRPr lang="en-US" dirty="0"/>
          </a:p>
        </p:txBody>
      </p:sp>
    </p:spTree>
    <p:extLst>
      <p:ext uri="{BB962C8B-B14F-4D97-AF65-F5344CB8AC3E}">
        <p14:creationId xmlns:p14="http://schemas.microsoft.com/office/powerpoint/2010/main" val="212873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In order to meet our goal to count everyone once, and only, and in the right place, the Census Bureau has implemented  a couple of new initiatives for the 2020 Census.  One we are Optimizing Self Response:  Allowing people to respond anytime, anywhere, via phone or internet, and maximizing internet self response (testing has shown internet response is the most cost effective and the most accurate).</a:t>
            </a:r>
          </a:p>
          <a:p>
            <a:r>
              <a:rPr lang="en-US" baseline="0" dirty="0"/>
              <a:t>We are also Reengineering Field Operations:</a:t>
            </a:r>
          </a:p>
          <a:p>
            <a:r>
              <a:rPr lang="en-US" baseline="0" dirty="0"/>
              <a:t>We are eliminating paper and incorporating the use of handheld data collection devices as part of our re-engineering our field operations.  In some areas, like areas with rural route addresses the Census will either send paper forms or send Census takers to those addresses.  </a:t>
            </a:r>
            <a:endParaRPr lang="en-US" dirty="0"/>
          </a:p>
        </p:txBody>
      </p:sp>
      <p:sp>
        <p:nvSpPr>
          <p:cNvPr id="4" name="Slide Number Placeholder 3"/>
          <p:cNvSpPr>
            <a:spLocks noGrp="1"/>
          </p:cNvSpPr>
          <p:nvPr>
            <p:ph type="sldNum" sz="quarter" idx="10"/>
          </p:nvPr>
        </p:nvSpPr>
        <p:spPr/>
        <p:txBody>
          <a:bodyPr/>
          <a:lstStyle/>
          <a:p>
            <a:fld id="{498902DD-BC87-4D29-AB14-FFD606785EF9}" type="slidenum">
              <a:rPr lang="en-US" smtClean="0"/>
              <a:t>12</a:t>
            </a:fld>
            <a:endParaRPr lang="en-US" dirty="0"/>
          </a:p>
        </p:txBody>
      </p:sp>
    </p:spTree>
    <p:extLst>
      <p:ext uri="{BB962C8B-B14F-4D97-AF65-F5344CB8AC3E}">
        <p14:creationId xmlns:p14="http://schemas.microsoft.com/office/powerpoint/2010/main" val="563138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Internet Self Response is one of the primary ways that the Census Bureau intends to optimize self-response by allowing people to respond from any location. </a:t>
            </a:r>
          </a:p>
          <a:p>
            <a:endParaRPr lang="en-US" dirty="0"/>
          </a:p>
          <a:p>
            <a:r>
              <a:rPr lang="en-US" dirty="0"/>
              <a:t>Maximizing online responses reduces the need for more expensive paper data capture and in-person follow-up. The ISR operation was created in response to lessons learned from the 2010 Census, studies, and reviews, where it was recommended that in order to optimize self-response, the Census Bureau needed to determine the optimal contact strategies for eliciting responses to the 2020 Census and to develop an internet application for self-response that appeals to as many people as possible. </a:t>
            </a:r>
          </a:p>
          <a:p>
            <a:endParaRPr lang="en-US" dirty="0"/>
          </a:p>
          <a:p>
            <a:r>
              <a:rPr lang="en-US" dirty="0">
                <a:solidFill>
                  <a:srgbClr val="000000"/>
                </a:solidFill>
                <a:latin typeface="Calibri" panose="020F0502020204030204" pitchFamily="34" charset="0"/>
              </a:rPr>
              <a:t>Self-response will begin March 12, 2020 and it normally goes a couple days past the end of NRFU. </a:t>
            </a:r>
          </a:p>
          <a:p>
            <a:r>
              <a:rPr lang="en-US" dirty="0">
                <a:solidFill>
                  <a:srgbClr val="000000"/>
                </a:solidFill>
                <a:latin typeface="Calibri" panose="020F0502020204030204" pitchFamily="34" charset="0"/>
              </a:rPr>
              <a:t>NRFU ends on July 24 so it will probably go through the end of July. </a:t>
            </a:r>
          </a:p>
          <a:p>
            <a:r>
              <a:rPr lang="en-US" dirty="0">
                <a:solidFill>
                  <a:srgbClr val="000000"/>
                </a:solidFill>
                <a:latin typeface="Calibri" panose="020F0502020204030204" pitchFamily="34" charset="0"/>
              </a:rPr>
              <a:t>Source: </a:t>
            </a:r>
            <a:endParaRPr lang="en-US" dirty="0"/>
          </a:p>
          <a:p>
            <a:r>
              <a:rPr lang="en-US" dirty="0"/>
              <a:t>2020 Census Detailed Operational Plan for: 12. Internet Self-Response Operation (ISR) Issued: August 22, 2018 </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D71A8971-5F0B-4911-87AC-F8CFD894A892}" type="slidenum">
              <a:rPr lang="en-US" smtClean="0"/>
              <a:t>13</a:t>
            </a:fld>
            <a:endParaRPr lang="en-US" dirty="0"/>
          </a:p>
        </p:txBody>
      </p:sp>
    </p:spTree>
    <p:extLst>
      <p:ext uri="{BB962C8B-B14F-4D97-AF65-F5344CB8AC3E}">
        <p14:creationId xmlns:p14="http://schemas.microsoft.com/office/powerpoint/2010/main" val="1114397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 Demographics are:   </a:t>
            </a:r>
          </a:p>
          <a:p>
            <a:endParaRPr lang="en-US" dirty="0"/>
          </a:p>
          <a:p>
            <a:r>
              <a:rPr lang="en-US" b="1" dirty="0"/>
              <a:t>Historically undercounted groups.</a:t>
            </a:r>
            <a:r>
              <a:rPr lang="en-US" b="1" baseline="0" dirty="0"/>
              <a:t>  Only a sample are on the screen</a:t>
            </a:r>
            <a:r>
              <a:rPr lang="en-US" baseline="0" dirty="0"/>
              <a:t>.  We will focus on groups such as these.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list may be familiar to you as some of </a:t>
            </a:r>
            <a:r>
              <a:rPr lang="en-US" b="1" baseline="0" dirty="0"/>
              <a:t>the national target demographics from 2010 Decennial Census</a:t>
            </a:r>
            <a:r>
              <a:rPr lang="en-US" baseline="0" dirty="0"/>
              <a:t>.  The current efforts to enhance and refine the low response characteristics will determine the forecasted national target demographics for 2020.   </a:t>
            </a:r>
            <a:endParaRPr lang="en-US" dirty="0"/>
          </a:p>
          <a:p>
            <a:endParaRPr lang="en-US" baseline="0" dirty="0"/>
          </a:p>
          <a:p>
            <a:r>
              <a:rPr lang="en-US" i="1" baseline="0" dirty="0"/>
              <a:t>Read some from the screen.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14</a:t>
            </a:fld>
            <a:endParaRPr lang="en-US" dirty="0"/>
          </a:p>
        </p:txBody>
      </p:sp>
    </p:spTree>
    <p:extLst>
      <p:ext uri="{BB962C8B-B14F-4D97-AF65-F5344CB8AC3E}">
        <p14:creationId xmlns:p14="http://schemas.microsoft.com/office/powerpoint/2010/main" val="1667900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98F62A-CCD4-4A7C-AE8E-D29FEF71882F}" type="slidenum">
              <a:rPr lang="en-US" smtClean="0"/>
              <a:t>15</a:t>
            </a:fld>
            <a:endParaRPr lang="en-US" dirty="0"/>
          </a:p>
        </p:txBody>
      </p:sp>
    </p:spTree>
    <p:extLst>
      <p:ext uri="{BB962C8B-B14F-4D97-AF65-F5344CB8AC3E}">
        <p14:creationId xmlns:p14="http://schemas.microsoft.com/office/powerpoint/2010/main" val="3173046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GEOGRAPHY SLIDE</a:t>
            </a:r>
          </a:p>
          <a:p>
            <a:endParaRPr lang="en-US" dirty="0"/>
          </a:p>
          <a:p>
            <a:r>
              <a:rPr lang="en-US" dirty="0"/>
              <a:t>These</a:t>
            </a:r>
            <a:r>
              <a:rPr lang="en-US" baseline="0" dirty="0"/>
              <a:t> are some key dates of the BAS program.</a:t>
            </a:r>
            <a:endParaRPr lang="en-US" dirty="0"/>
          </a:p>
        </p:txBody>
      </p:sp>
      <p:sp>
        <p:nvSpPr>
          <p:cNvPr id="4" name="Slide Number Placeholder 3"/>
          <p:cNvSpPr>
            <a:spLocks noGrp="1"/>
          </p:cNvSpPr>
          <p:nvPr>
            <p:ph type="sldNum" sz="quarter" idx="10"/>
          </p:nvPr>
        </p:nvSpPr>
        <p:spPr/>
        <p:txBody>
          <a:bodyPr/>
          <a:lstStyle/>
          <a:p>
            <a:fld id="{6E98F62A-CCD4-4A7C-AE8E-D29FEF71882F}" type="slidenum">
              <a:rPr lang="en-US" smtClean="0"/>
              <a:t>16</a:t>
            </a:fld>
            <a:endParaRPr lang="en-US" dirty="0"/>
          </a:p>
        </p:txBody>
      </p:sp>
    </p:spTree>
    <p:extLst>
      <p:ext uri="{BB962C8B-B14F-4D97-AF65-F5344CB8AC3E}">
        <p14:creationId xmlns:p14="http://schemas.microsoft.com/office/powerpoint/2010/main" val="2712871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18</a:t>
            </a:fld>
            <a:endParaRPr lang="en-US" dirty="0"/>
          </a:p>
        </p:txBody>
      </p:sp>
    </p:spTree>
    <p:extLst>
      <p:ext uri="{BB962C8B-B14F-4D97-AF65-F5344CB8AC3E}">
        <p14:creationId xmlns:p14="http://schemas.microsoft.com/office/powerpoint/2010/main" val="2164810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spcBef>
                <a:spcPct val="20000"/>
              </a:spcBef>
              <a:defRPr/>
            </a:pPr>
            <a:r>
              <a:rPr lang="en-US" dirty="0"/>
              <a:t>Ultimately, the success of the 2020 Census depends on everyone’s participation. One way to ensure success is by forming a Complete Count Committee. Complete Count Committees encourage participation in their communities. They develop an outreach plan tailored to the unique characteristics of their community. Then they work together to implement the plan. </a:t>
            </a:r>
          </a:p>
        </p:txBody>
      </p:sp>
      <p:sp>
        <p:nvSpPr>
          <p:cNvPr id="4" name="Slide Number Placeholder 3"/>
          <p:cNvSpPr>
            <a:spLocks noGrp="1"/>
          </p:cNvSpPr>
          <p:nvPr>
            <p:ph type="sldNum" sz="quarter" idx="10"/>
          </p:nvPr>
        </p:nvSpPr>
        <p:spPr/>
        <p:txBody>
          <a:bodyPr/>
          <a:lstStyle/>
          <a:p>
            <a:fld id="{603B9073-4934-4A18-B03D-7FA2DABDE591}" type="slidenum">
              <a:rPr lang="en-US" smtClean="0"/>
              <a:t>19</a:t>
            </a:fld>
            <a:endParaRPr lang="en-US" dirty="0"/>
          </a:p>
        </p:txBody>
      </p:sp>
    </p:spTree>
    <p:extLst>
      <p:ext uri="{BB962C8B-B14F-4D97-AF65-F5344CB8AC3E}">
        <p14:creationId xmlns:p14="http://schemas.microsoft.com/office/powerpoint/2010/main" val="816043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spcBef>
                <a:spcPct val="20000"/>
              </a:spcBef>
              <a:defRPr/>
            </a:pPr>
            <a:r>
              <a:rPr lang="en-US" dirty="0"/>
              <a:t>Complete Count Committees know the value of the census and the importance of an accurate count in their community. They also know the value of one trusted person telling another person that the census is easy, safe and important.</a:t>
            </a:r>
            <a:r>
              <a:rPr lang="en-US" baseline="0" dirty="0"/>
              <a:t> </a:t>
            </a:r>
            <a:r>
              <a:rPr lang="en-US" dirty="0"/>
              <a:t>We need you to complete the census, and we need you to tell your family, friends and neighbors to complete it too. Your community’s voice depends on it.</a:t>
            </a:r>
            <a:r>
              <a:rPr lang="en-US" baseline="0" dirty="0"/>
              <a:t>  </a:t>
            </a:r>
            <a:r>
              <a:rPr lang="en-US" dirty="0"/>
              <a:t>As the 2020 Census gets closer, the Census Bureau will also launch a robust communications campaign. We’ll use advertisements, conduct outreach and provide promotional materials. You can leverage our efforts in your own community through your Complete Count Committee. </a:t>
            </a:r>
            <a:endParaRPr lang="en-US" altLang="en-US" dirty="0">
              <a:solidFill>
                <a:prstClr val="black"/>
              </a:solidFill>
              <a:latin typeface="Arial" panose="020B0604020202020204" pitchFamily="34" charset="0"/>
            </a:endParaRPr>
          </a:p>
          <a:p>
            <a:pPr defTabSz="947044">
              <a:spcBef>
                <a:spcPct val="20000"/>
              </a:spcBef>
              <a:defRPr/>
            </a:pPr>
            <a:r>
              <a:rPr lang="en-US" altLang="en-US" b="1" dirty="0">
                <a:solidFill>
                  <a:prstClr val="black"/>
                </a:solidFill>
                <a:latin typeface="Arial" panose="020B0604020202020204" pitchFamily="34" charset="0"/>
              </a:rPr>
              <a:t>From previous Censuses, CCCs focus group sessions, and summary reports submitted by partnership specialists, the Census Bureau has compiled a listing of lessons learned from the 2010 Census and recommendations for success in the 2020 Census.</a:t>
            </a:r>
          </a:p>
          <a:p>
            <a:pPr defTabSz="947044">
              <a:spcBef>
                <a:spcPct val="20000"/>
              </a:spcBef>
              <a:defRPr/>
            </a:pPr>
            <a:r>
              <a:rPr lang="en-US" altLang="en-US" b="1" dirty="0">
                <a:solidFill>
                  <a:prstClr val="black"/>
                </a:solidFill>
                <a:latin typeface="Arial" panose="020B0604020202020204" pitchFamily="34" charset="0"/>
              </a:rPr>
              <a:t>    </a:t>
            </a:r>
          </a:p>
          <a:p>
            <a:pPr defTabSz="947044">
              <a:spcBef>
                <a:spcPct val="20000"/>
              </a:spcBef>
              <a:defRPr/>
            </a:pPr>
            <a:r>
              <a:rPr lang="en-US" altLang="en-US" dirty="0">
                <a:solidFill>
                  <a:prstClr val="black"/>
                </a:solidFill>
                <a:latin typeface="Arial" panose="020B0604020202020204" pitchFamily="34" charset="0"/>
              </a:rPr>
              <a:t>Read the bullets from the slide and say the following:</a:t>
            </a:r>
          </a:p>
          <a:p>
            <a:pPr defTabSz="947044">
              <a:spcBef>
                <a:spcPct val="20000"/>
              </a:spcBef>
              <a:defRPr/>
            </a:pPr>
            <a:endParaRPr lang="en-US" altLang="en-US" dirty="0">
              <a:solidFill>
                <a:prstClr val="black"/>
              </a:solidFill>
              <a:latin typeface="Arial" panose="020B0604020202020204" pitchFamily="34" charset="0"/>
            </a:endParaRPr>
          </a:p>
          <a:p>
            <a:pPr defTabSz="947044">
              <a:spcBef>
                <a:spcPct val="20000"/>
              </a:spcBef>
              <a:defRPr/>
            </a:pPr>
            <a:r>
              <a:rPr lang="en-US" altLang="en-US" b="1" dirty="0">
                <a:solidFill>
                  <a:prstClr val="black"/>
                </a:solidFill>
                <a:latin typeface="Arial" panose="020B0604020202020204" pitchFamily="34" charset="0"/>
              </a:rPr>
              <a:t>The common thread that weaves through all these different committee types and structures is that they are a team; a team charged with influencing individuals in their community to accurately respond to the 2020 Census; a team of interested and active community members who want to lead their community to a successful census campaign.</a:t>
            </a:r>
          </a:p>
          <a:p>
            <a:pPr algn="ctr" defTabSz="947044">
              <a:spcBef>
                <a:spcPct val="20000"/>
              </a:spcBef>
              <a:defRPr/>
            </a:pPr>
            <a:endParaRPr lang="en-US" altLang="en-US" b="1" u="sng" dirty="0">
              <a:solidFill>
                <a:prstClr val="black"/>
              </a:solidFill>
              <a:latin typeface="Arial" panose="020B0604020202020204" pitchFamily="34" charset="0"/>
            </a:endParaRPr>
          </a:p>
          <a:p>
            <a:pPr defTabSz="947044">
              <a:defRPr/>
            </a:pPr>
            <a:r>
              <a:rPr lang="en-US" altLang="en-US" u="sng" dirty="0">
                <a:solidFill>
                  <a:prstClr val="black"/>
                </a:solidFill>
                <a:latin typeface="Arial" panose="020B0604020202020204" pitchFamily="34" charset="0"/>
              </a:rPr>
              <a:t>ACTIVITY</a:t>
            </a:r>
            <a:r>
              <a:rPr lang="en-US" altLang="en-US" dirty="0">
                <a:solidFill>
                  <a:prstClr val="black"/>
                </a:solidFill>
                <a:latin typeface="Arial" panose="020B0604020202020204" pitchFamily="34" charset="0"/>
              </a:rPr>
              <a:t>:  25-30 Minutes.   Refer participants to Handout: </a:t>
            </a:r>
            <a:r>
              <a:rPr lang="en-US" altLang="en-US" i="1" u="sng" dirty="0">
                <a:solidFill>
                  <a:prstClr val="black"/>
                </a:solidFill>
                <a:latin typeface="Arial" panose="020B0604020202020204" pitchFamily="34" charset="0"/>
              </a:rPr>
              <a:t>Community Identification Questions.</a:t>
            </a:r>
          </a:p>
          <a:p>
            <a:pPr defTabSz="947044">
              <a:defRPr/>
            </a:pPr>
            <a:r>
              <a:rPr lang="en-US" altLang="en-US" dirty="0">
                <a:solidFill>
                  <a:prstClr val="black"/>
                </a:solidFill>
                <a:latin typeface="Arial" panose="020B0604020202020204" pitchFamily="34" charset="0"/>
              </a:rPr>
              <a:t>Divide participants into groups and provide the Community Identification Questions handout to each person.  Assign a scribe and presenter.  The scribe will write responses and the group will select a presenter to report their information.  </a:t>
            </a:r>
            <a:r>
              <a:rPr lang="en-US" altLang="en-US" u="sng" dirty="0">
                <a:solidFill>
                  <a:srgbClr val="FF0000"/>
                </a:solidFill>
                <a:latin typeface="Arial" panose="020B0604020202020204" pitchFamily="34" charset="0"/>
              </a:rPr>
              <a:t>Give them 5 minutes per question</a:t>
            </a:r>
            <a:r>
              <a:rPr lang="en-US" altLang="en-US" dirty="0">
                <a:solidFill>
                  <a:srgbClr val="FF0000"/>
                </a:solidFill>
                <a:latin typeface="Arial" panose="020B0604020202020204" pitchFamily="34" charset="0"/>
              </a:rPr>
              <a:t>. Be prepared to help with suggested question.  Refer them to the appendix if necessary.</a:t>
            </a:r>
          </a:p>
          <a:p>
            <a:pPr defTabSz="947044">
              <a:defRPr/>
            </a:pPr>
            <a:endParaRPr lang="en-US" altLang="en-US" dirty="0">
              <a:solidFill>
                <a:prstClr val="black"/>
              </a:solidFill>
              <a:latin typeface="Arial" panose="020B0604020202020204" pitchFamily="34" charset="0"/>
            </a:endParaRPr>
          </a:p>
          <a:p>
            <a:pPr defTabSz="947044">
              <a:defRPr/>
            </a:pPr>
            <a:r>
              <a:rPr lang="en-US" altLang="en-US" dirty="0">
                <a:solidFill>
                  <a:prstClr val="black"/>
                </a:solidFill>
                <a:latin typeface="Arial" panose="020B0604020202020204" pitchFamily="34" charset="0"/>
              </a:rPr>
              <a:t>Ask the following questions of the participants and use their responses to further motivate discussion within their group.</a:t>
            </a:r>
          </a:p>
          <a:p>
            <a:pPr defTabSz="947044">
              <a:defRPr/>
            </a:pPr>
            <a:r>
              <a:rPr lang="en-US" altLang="en-US" b="1" dirty="0">
                <a:solidFill>
                  <a:prstClr val="black"/>
                </a:solidFill>
                <a:latin typeface="Arial" panose="020B0604020202020204" pitchFamily="34" charset="0"/>
              </a:rPr>
              <a:t>Question 1:  What are the demographics of your community?  (Demographics include, education, income, age, gender, etc.)</a:t>
            </a:r>
          </a:p>
          <a:p>
            <a:pPr defTabSz="947044">
              <a:defRPr/>
            </a:pPr>
            <a:r>
              <a:rPr lang="en-US" altLang="en-US" b="1" dirty="0">
                <a:solidFill>
                  <a:prstClr val="black"/>
                </a:solidFill>
                <a:latin typeface="Arial" panose="020B0604020202020204" pitchFamily="34" charset="0"/>
              </a:rPr>
              <a:t>Question 2:  How do these demographics present a challenge to a successful census?</a:t>
            </a:r>
          </a:p>
          <a:p>
            <a:pPr defTabSz="947044">
              <a:defRPr/>
            </a:pPr>
            <a:r>
              <a:rPr lang="en-US" altLang="en-US" b="1" dirty="0">
                <a:solidFill>
                  <a:prstClr val="black"/>
                </a:solidFill>
                <a:latin typeface="Arial" panose="020B0604020202020204" pitchFamily="34" charset="0"/>
              </a:rPr>
              <a:t>Question 3:  What are the type of areas and/or populations are there in your community that may be a challenge to get them to participate in the census? (some of these areas are pockets of new immigrants, low income, etc.)</a:t>
            </a:r>
          </a:p>
          <a:p>
            <a:pPr defTabSz="947044">
              <a:defRPr/>
            </a:pPr>
            <a:r>
              <a:rPr lang="en-US" altLang="en-US" b="1" dirty="0">
                <a:solidFill>
                  <a:prstClr val="black"/>
                </a:solidFill>
                <a:latin typeface="Arial" panose="020B0604020202020204" pitchFamily="34" charset="0"/>
              </a:rPr>
              <a:t>Question 4:  How can the CCC assist the Census Bureau in getting a complete and accurate count in hard-to-count areas?</a:t>
            </a:r>
          </a:p>
          <a:p>
            <a:pPr defTabSz="947044">
              <a:defRPr/>
            </a:pPr>
            <a:endParaRPr lang="en-US" altLang="en-US" b="1" dirty="0">
              <a:solidFill>
                <a:prstClr val="black"/>
              </a:solidFill>
              <a:latin typeface="Arial" panose="020B0604020202020204" pitchFamily="34" charset="0"/>
            </a:endParaRPr>
          </a:p>
          <a:p>
            <a:pPr defTabSz="947044">
              <a:defRPr/>
            </a:pPr>
            <a:r>
              <a:rPr lang="en-US" altLang="en-US" b="1" dirty="0">
                <a:solidFill>
                  <a:prstClr val="black"/>
                </a:solidFill>
                <a:latin typeface="Arial" panose="020B0604020202020204" pitchFamily="34" charset="0"/>
              </a:rPr>
              <a:t>Ask Participants if there are any questions.</a:t>
            </a:r>
            <a:endParaRPr lang="en-US" dirty="0">
              <a:solidFill>
                <a:prstClr val="black"/>
              </a:solidFill>
            </a:endParaRPr>
          </a:p>
          <a:p>
            <a:pPr defTabSz="947044">
              <a:defRPr/>
            </a:pPr>
            <a:endParaRPr lang="en-US" dirty="0">
              <a:solidFill>
                <a:prstClr val="black"/>
              </a:solidFill>
            </a:endParaRPr>
          </a:p>
          <a:p>
            <a:pPr defTabSz="947044">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498902DD-BC87-4D29-AB14-FFD606785EF9}" type="slidenum">
              <a:rPr lang="en-US" smtClean="0"/>
              <a:t>20</a:t>
            </a:fld>
            <a:endParaRPr lang="en-US" dirty="0"/>
          </a:p>
        </p:txBody>
      </p:sp>
    </p:spTree>
    <p:extLst>
      <p:ext uri="{BB962C8B-B14F-4D97-AF65-F5344CB8AC3E}">
        <p14:creationId xmlns:p14="http://schemas.microsoft.com/office/powerpoint/2010/main" val="2932763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dirty="0">
                <a:solidFill>
                  <a:prstClr val="black"/>
                </a:solidFill>
              </a:rPr>
              <a:t>Regardless of the structure, local government committees should include members with experience in the following areas: </a:t>
            </a:r>
            <a:r>
              <a:rPr lang="en-US" altLang="en-US" dirty="0">
                <a:solidFill>
                  <a:prstClr val="black"/>
                </a:solidFill>
                <a:latin typeface="Arial" panose="020B0604020202020204" pitchFamily="34" charset="0"/>
                <a:cs typeface="Arial" panose="020B0604020202020204" pitchFamily="34" charset="0"/>
              </a:rPr>
              <a:t>Read the bullets on the slide and then say the following:</a:t>
            </a:r>
          </a:p>
          <a:p>
            <a:pPr defTabSz="947044">
              <a:defRPr/>
            </a:pPr>
            <a:endParaRPr lang="en-US" altLang="en-US" b="1" dirty="0">
              <a:solidFill>
                <a:prstClr val="black"/>
              </a:solidFill>
              <a:latin typeface="Arial" panose="020B0604020202020204" pitchFamily="34" charset="0"/>
              <a:cs typeface="Arial" panose="020B0604020202020204" pitchFamily="34" charset="0"/>
            </a:endParaRPr>
          </a:p>
          <a:p>
            <a:pPr defTabSz="947044">
              <a:defRPr/>
            </a:pPr>
            <a:r>
              <a:rPr lang="en-US" altLang="en-US" b="1" dirty="0">
                <a:solidFill>
                  <a:prstClr val="black"/>
                </a:solidFill>
                <a:latin typeface="Arial" panose="020B0604020202020204" pitchFamily="34" charset="0"/>
              </a:rPr>
              <a:t>Tribal and local governments CCCs are a group of leaders and members appointed by the highest elected official for the purpose of developing and implementing a census awareness campaign designed to motivate EVERY one in EVERY household to participate in the 2020 Census by completing the questionnaire accurately in a timely manner</a:t>
            </a:r>
            <a:r>
              <a:rPr lang="en-US" altLang="en-US" dirty="0">
                <a:solidFill>
                  <a:prstClr val="black"/>
                </a:solidFill>
                <a:latin typeface="Arial" panose="020B0604020202020204" pitchFamily="34" charset="0"/>
              </a:rPr>
              <a:t>.</a:t>
            </a:r>
          </a:p>
          <a:p>
            <a:pPr defTabSz="947044">
              <a:defRPr/>
            </a:pPr>
            <a:endParaRPr lang="en-US" altLang="en-US" dirty="0">
              <a:solidFill>
                <a:prstClr val="black"/>
              </a:solidFill>
              <a:latin typeface="Arial" panose="020B0604020202020204" pitchFamily="34" charset="0"/>
            </a:endParaRPr>
          </a:p>
          <a:p>
            <a:pPr defTabSz="947044">
              <a:defRPr/>
            </a:pPr>
            <a:r>
              <a:rPr lang="en-US" altLang="en-US" dirty="0">
                <a:solidFill>
                  <a:prstClr val="black"/>
                </a:solidFill>
                <a:latin typeface="Arial" panose="020B0604020202020204" pitchFamily="34" charset="0"/>
              </a:rPr>
              <a:t>Activity:  Ask participants if they can think of any additional strategies or activities that can be implemented by a tribal or local government CCC.</a:t>
            </a:r>
          </a:p>
          <a:p>
            <a:pPr defTabSz="947044">
              <a:defRPr/>
            </a:pPr>
            <a:r>
              <a:rPr lang="en-US" altLang="en-US" dirty="0">
                <a:solidFill>
                  <a:prstClr val="black"/>
                </a:solidFill>
                <a:latin typeface="Arial" panose="020B0604020202020204" pitchFamily="34" charset="0"/>
              </a:rPr>
              <a:t>Allow a brief discussion with the group and highlight recommendations offered by the group. </a:t>
            </a:r>
          </a:p>
          <a:p>
            <a:pPr defTabSz="947044">
              <a:defRPr/>
            </a:pPr>
            <a:r>
              <a:rPr lang="en-US" altLang="en-US" dirty="0">
                <a:solidFill>
                  <a:prstClr val="black"/>
                </a:solidFill>
                <a:latin typeface="Arial" panose="020B0604020202020204" pitchFamily="34" charset="0"/>
              </a:rPr>
              <a:t>NOTE:  Workforce development means recruiting for census jobs. </a:t>
            </a:r>
          </a:p>
          <a:p>
            <a:pPr defTabSz="947044">
              <a:defRPr/>
            </a:pPr>
            <a:endParaRPr lang="en-US" altLang="en-US" dirty="0">
              <a:solidFill>
                <a:prstClr val="black"/>
              </a:solidFill>
              <a:latin typeface="Arial" panose="020B0604020202020204" pitchFamily="34" charset="0"/>
            </a:endParaRPr>
          </a:p>
          <a:p>
            <a:pPr defTabSz="947044">
              <a:defRPr/>
            </a:pPr>
            <a:endParaRPr lang="en-US" altLang="en-US" dirty="0">
              <a:solidFill>
                <a:prstClr val="black"/>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47044">
              <a:defRPr/>
            </a:pPr>
            <a:fld id="{498902DD-BC87-4D29-AB14-FFD606785EF9}" type="slidenum">
              <a:rPr lang="en-US">
                <a:solidFill>
                  <a:prstClr val="black"/>
                </a:solidFill>
                <a:latin typeface="Calibri"/>
              </a:rPr>
              <a:pPr defTabSz="947044">
                <a:defRPr/>
              </a:pPr>
              <a:t>21</a:t>
            </a:fld>
            <a:endParaRPr lang="en-US" dirty="0">
              <a:solidFill>
                <a:prstClr val="black"/>
              </a:solidFill>
              <a:latin typeface="Calibri"/>
            </a:endParaRPr>
          </a:p>
        </p:txBody>
      </p:sp>
    </p:spTree>
    <p:extLst>
      <p:ext uri="{BB962C8B-B14F-4D97-AF65-F5344CB8AC3E}">
        <p14:creationId xmlns:p14="http://schemas.microsoft.com/office/powerpoint/2010/main" val="1305942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48650">
              <a:defRPr/>
            </a:pPr>
            <a:r>
              <a:rPr lang="en-US" baseline="0" dirty="0"/>
              <a:t> A population count is required every 10 years by the U.S. Constitution.  </a:t>
            </a:r>
            <a:r>
              <a:rPr lang="en-US" dirty="0"/>
              <a:t>Articl</a:t>
            </a:r>
            <a:r>
              <a:rPr lang="en-US" baseline="0" dirty="0"/>
              <a:t>e 1, Section 2 states that </a:t>
            </a:r>
            <a:r>
              <a:rPr lang="en-US" dirty="0"/>
              <a:t>"Representatives and direct Taxes shall be apportioned among the several States which may be included within this Union, according to their respective Numbers . . . </a:t>
            </a:r>
          </a:p>
          <a:p>
            <a:pPr defTabSz="448650">
              <a:defRPr/>
            </a:pPr>
            <a:endParaRPr lang="en-US" b="0" i="0" dirty="0">
              <a:solidFill>
                <a:srgbClr val="333333"/>
              </a:solidFill>
              <a:effectLst/>
              <a:latin typeface="Arial" panose="020B0604020202020204" pitchFamily="34" charset="0"/>
            </a:endParaRPr>
          </a:p>
          <a:p>
            <a:pPr defTabSz="448650">
              <a:defRPr/>
            </a:pPr>
            <a:r>
              <a:rPr lang="en-US" b="1" i="0" dirty="0">
                <a:solidFill>
                  <a:srgbClr val="333333"/>
                </a:solidFill>
                <a:effectLst/>
                <a:latin typeface="Arial" panose="020B0604020202020204" pitchFamily="34" charset="0"/>
              </a:rPr>
              <a:t>Note: </a:t>
            </a:r>
            <a:r>
              <a:rPr lang="en-US" b="0" i="0" dirty="0">
                <a:solidFill>
                  <a:srgbClr val="333333"/>
                </a:solidFill>
                <a:effectLst/>
                <a:latin typeface="Arial" panose="020B0604020202020204" pitchFamily="34" charset="0"/>
              </a:rPr>
              <a:t>The decennial census steadily expanded throughout the nineteenth century. And by the turn of the century, the demographic, agricultural, and economic segments of the decennial census collected information on hundreds of topics. Some households would get a long form along with the short form in order to collect that expanded demographic data.  However,  for</a:t>
            </a:r>
            <a:r>
              <a:rPr lang="en-US" b="0" i="0" baseline="0" dirty="0">
                <a:solidFill>
                  <a:srgbClr val="333333"/>
                </a:solidFill>
                <a:effectLst/>
                <a:latin typeface="Arial" panose="020B0604020202020204" pitchFamily="34" charset="0"/>
              </a:rPr>
              <a:t> the 2010 Census it was simplified back to a basic headcount with 10 questions and the other demographic topics had been removed. That demographic data is  now collected in the monthly survey called the American Community Survey.  The 2010 Form can be found at https://www.census.gov/2010census/about/interactive-form.php</a:t>
            </a:r>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3</a:t>
            </a:fld>
            <a:endParaRPr lang="en-US" dirty="0"/>
          </a:p>
        </p:txBody>
      </p:sp>
    </p:spTree>
    <p:extLst>
      <p:ext uri="{BB962C8B-B14F-4D97-AF65-F5344CB8AC3E}">
        <p14:creationId xmlns:p14="http://schemas.microsoft.com/office/powerpoint/2010/main" val="1722942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altLang="en-US" dirty="0">
                <a:solidFill>
                  <a:prstClr val="black"/>
                </a:solidFill>
                <a:latin typeface="Arial" panose="020B0604020202020204" pitchFamily="34" charset="0"/>
                <a:cs typeface="Arial" panose="020B0604020202020204" pitchFamily="34" charset="0"/>
              </a:rPr>
              <a:t>Still on page 8 in their Training Manual. </a:t>
            </a:r>
          </a:p>
          <a:p>
            <a:pPr defTabSz="947044">
              <a:defRPr/>
            </a:pPr>
            <a:endParaRPr lang="en-US" altLang="en-US" dirty="0">
              <a:solidFill>
                <a:prstClr val="black"/>
              </a:solidFill>
              <a:latin typeface="Arial" panose="020B0604020202020204" pitchFamily="34" charset="0"/>
              <a:cs typeface="Arial" panose="020B0604020202020204" pitchFamily="34" charset="0"/>
            </a:endParaRPr>
          </a:p>
          <a:p>
            <a:pPr defTabSz="947044">
              <a:spcBef>
                <a:spcPct val="0"/>
              </a:spcBef>
              <a:defRPr/>
            </a:pPr>
            <a:r>
              <a:rPr lang="en-US" altLang="en-US" dirty="0">
                <a:solidFill>
                  <a:prstClr val="black"/>
                </a:solidFill>
                <a:latin typeface="Arial" panose="020B0604020202020204" pitchFamily="34" charset="0"/>
                <a:cs typeface="Arial" panose="020B0604020202020204" pitchFamily="34" charset="0"/>
              </a:rPr>
              <a:t>Read the bullets on the slide and then say the following:</a:t>
            </a:r>
            <a:r>
              <a:rPr lang="en-US" altLang="en-US" b="1" dirty="0">
                <a:solidFill>
                  <a:prstClr val="black"/>
                </a:solidFill>
                <a:latin typeface="Arial" panose="020B0604020202020204" pitchFamily="34" charset="0"/>
              </a:rPr>
              <a:t> </a:t>
            </a:r>
          </a:p>
          <a:p>
            <a:pPr defTabSz="947044">
              <a:spcBef>
                <a:spcPct val="0"/>
              </a:spcBef>
              <a:defRPr/>
            </a:pPr>
            <a:endParaRPr lang="en-US" altLang="en-US" dirty="0">
              <a:solidFill>
                <a:prstClr val="black"/>
              </a:solidFill>
              <a:latin typeface="Arial" panose="020B0604020202020204" pitchFamily="34" charset="0"/>
            </a:endParaRPr>
          </a:p>
          <a:p>
            <a:pPr defTabSz="947044">
              <a:spcBef>
                <a:spcPct val="0"/>
              </a:spcBef>
              <a:defRPr/>
            </a:pPr>
            <a:r>
              <a:rPr lang="en-US" altLang="en-US" b="1" dirty="0">
                <a:solidFill>
                  <a:prstClr val="black"/>
                </a:solidFill>
                <a:latin typeface="Arial" panose="020B0604020202020204" pitchFamily="34" charset="0"/>
              </a:rPr>
              <a:t>Community CCCs are usually formed in specific low response score areas in communities and populations.  </a:t>
            </a:r>
          </a:p>
          <a:p>
            <a:pPr defTabSz="947044">
              <a:spcBef>
                <a:spcPct val="0"/>
              </a:spcBef>
              <a:defRPr/>
            </a:pPr>
            <a:endParaRPr lang="en-US" altLang="en-US" b="1" dirty="0">
              <a:solidFill>
                <a:prstClr val="black"/>
              </a:solidFill>
              <a:latin typeface="Arial" panose="020B0604020202020204" pitchFamily="34" charset="0"/>
            </a:endParaRPr>
          </a:p>
          <a:p>
            <a:pPr defTabSz="947044">
              <a:spcBef>
                <a:spcPct val="0"/>
              </a:spcBef>
              <a:defRPr/>
            </a:pPr>
            <a:r>
              <a:rPr lang="en-US" altLang="en-US" b="1" dirty="0">
                <a:solidFill>
                  <a:prstClr val="black"/>
                </a:solidFill>
                <a:latin typeface="Arial" panose="020B0604020202020204" pitchFamily="34" charset="0"/>
              </a:rPr>
              <a:t>Grassroots community organizing efforts are needed to reach populations that have not responded well in previous censuses, or that may be historically undercounted in the census.</a:t>
            </a:r>
          </a:p>
          <a:p>
            <a:pPr defTabSz="947044">
              <a:defRPr/>
            </a:pPr>
            <a:endParaRPr lang="en-US" altLang="en-US" b="1" dirty="0">
              <a:solidFill>
                <a:prstClr val="black"/>
              </a:solidFill>
              <a:latin typeface="Arial" panose="020B0604020202020204" pitchFamily="34" charset="0"/>
            </a:endParaRPr>
          </a:p>
          <a:p>
            <a:pPr defTabSz="947044">
              <a:defRPr/>
            </a:pPr>
            <a:r>
              <a:rPr lang="en-US" altLang="en-US" b="1" dirty="0">
                <a:solidFill>
                  <a:prstClr val="black"/>
                </a:solidFill>
                <a:latin typeface="Arial" panose="020B0604020202020204" pitchFamily="34" charset="0"/>
              </a:rPr>
              <a:t>The community leader or group of interested participants selects a chairperson and subcommittee chairpersons.  The size of this committee will be determined by its members.  </a:t>
            </a:r>
            <a:r>
              <a:rPr lang="en-US" dirty="0"/>
              <a:t>Hard-to-count areas may,</a:t>
            </a:r>
            <a:r>
              <a:rPr lang="en-US" baseline="0" dirty="0"/>
              <a:t> </a:t>
            </a:r>
            <a:r>
              <a:rPr lang="en-US" dirty="0"/>
              <a:t>for example, have:</a:t>
            </a:r>
            <a:r>
              <a:rPr lang="en-US" baseline="0" dirty="0"/>
              <a:t> </a:t>
            </a:r>
            <a:r>
              <a:rPr lang="en-US" dirty="0"/>
              <a:t>• Hidden or overcrowded housing.</a:t>
            </a:r>
            <a:r>
              <a:rPr lang="en-US" baseline="0" dirty="0"/>
              <a:t> </a:t>
            </a:r>
            <a:r>
              <a:rPr lang="en-US" dirty="0"/>
              <a:t>• Populations that speak little or no English.</a:t>
            </a:r>
            <a:r>
              <a:rPr lang="en-US" baseline="0" dirty="0"/>
              <a:t> </a:t>
            </a:r>
            <a:r>
              <a:rPr lang="en-US" dirty="0"/>
              <a:t>• Off-campus apartments.</a:t>
            </a:r>
            <a:r>
              <a:rPr lang="en-US" baseline="0" dirty="0"/>
              <a:t> </a:t>
            </a:r>
            <a:r>
              <a:rPr lang="en-US" dirty="0"/>
              <a:t>• New immigrant populations.</a:t>
            </a:r>
            <a:r>
              <a:rPr lang="en-US" baseline="0" dirty="0"/>
              <a:t> </a:t>
            </a:r>
            <a:r>
              <a:rPr lang="en-US" dirty="0"/>
              <a:t>• People displaced by natural</a:t>
            </a:r>
            <a:r>
              <a:rPr lang="en-US" baseline="0" dirty="0"/>
              <a:t> </a:t>
            </a:r>
            <a:r>
              <a:rPr lang="en-US" dirty="0"/>
              <a:t>disasters such as</a:t>
            </a:r>
            <a:r>
              <a:rPr lang="en-US" baseline="0" dirty="0"/>
              <a:t> </a:t>
            </a:r>
            <a:r>
              <a:rPr lang="en-US" dirty="0"/>
              <a:t>floods, fires, and hurricanes</a:t>
            </a:r>
            <a:r>
              <a:rPr lang="en-US" baseline="0" dirty="0"/>
              <a:t> </a:t>
            </a:r>
            <a:r>
              <a:rPr lang="en-US" dirty="0">
                <a:solidFill>
                  <a:prstClr val="black"/>
                </a:solidFill>
              </a:rPr>
              <a:t>• Housing  with restricted access, like gated communities or areas where migrant and/or seasonal workers live.   </a:t>
            </a:r>
            <a:r>
              <a:rPr lang="en-US" dirty="0"/>
              <a:t>One of the principal benefits of the CCC program</a:t>
            </a:r>
            <a:r>
              <a:rPr lang="en-US" baseline="0" dirty="0"/>
              <a:t> </a:t>
            </a:r>
            <a:r>
              <a:rPr lang="en-US" dirty="0"/>
              <a:t>is the synergistic effect of a community working</a:t>
            </a:r>
            <a:r>
              <a:rPr lang="en-US" baseline="0" dirty="0"/>
              <a:t> </a:t>
            </a:r>
            <a:r>
              <a:rPr lang="en-US" dirty="0"/>
              <a:t>together to spread the word about the importance of</a:t>
            </a:r>
            <a:r>
              <a:rPr lang="en-US" baseline="0" dirty="0"/>
              <a:t> </a:t>
            </a:r>
            <a:r>
              <a:rPr lang="en-US" dirty="0"/>
              <a:t>the census and value of participating/being counted</a:t>
            </a:r>
            <a:r>
              <a:rPr lang="en-US" baseline="0" dirty="0"/>
              <a:t> </a:t>
            </a:r>
            <a:r>
              <a:rPr lang="en-US" dirty="0"/>
              <a:t>in the census process.</a:t>
            </a:r>
          </a:p>
        </p:txBody>
      </p:sp>
      <p:sp>
        <p:nvSpPr>
          <p:cNvPr id="4" name="Slide Number Placeholder 3"/>
          <p:cNvSpPr>
            <a:spLocks noGrp="1"/>
          </p:cNvSpPr>
          <p:nvPr>
            <p:ph type="sldNum" sz="quarter" idx="10"/>
          </p:nvPr>
        </p:nvSpPr>
        <p:spPr/>
        <p:txBody>
          <a:bodyPr/>
          <a:lstStyle/>
          <a:p>
            <a:pPr defTabSz="947044">
              <a:defRPr/>
            </a:pPr>
            <a:fld id="{498902DD-BC87-4D29-AB14-FFD606785EF9}" type="slidenum">
              <a:rPr lang="en-US">
                <a:solidFill>
                  <a:prstClr val="black"/>
                </a:solidFill>
                <a:latin typeface="Calibri"/>
              </a:rPr>
              <a:pPr defTabSz="947044">
                <a:defRPr/>
              </a:pPr>
              <a:t>22</a:t>
            </a:fld>
            <a:endParaRPr lang="en-US" dirty="0">
              <a:solidFill>
                <a:prstClr val="black"/>
              </a:solidFill>
              <a:latin typeface="Calibri"/>
            </a:endParaRPr>
          </a:p>
        </p:txBody>
      </p:sp>
    </p:spTree>
    <p:extLst>
      <p:ext uri="{BB962C8B-B14F-4D97-AF65-F5344CB8AC3E}">
        <p14:creationId xmlns:p14="http://schemas.microsoft.com/office/powerpoint/2010/main" val="597324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asking CCC’s to start organizing now.  The reason is that households will begin to experience, by the summer of 2019, some type of census operation such as address listing. These necessary operations verify the accuracy and location of each address. </a:t>
            </a:r>
          </a:p>
          <a:p>
            <a:r>
              <a:rPr lang="en-US" dirty="0"/>
              <a:t>The immediate formulation of a CCC will ensure that local households are kept abreast of the various census operations before the information is nationally circulated.</a:t>
            </a:r>
          </a:p>
          <a:p>
            <a:r>
              <a:rPr lang="en-US" dirty="0"/>
              <a:t>The more informed households are about the 2020 Census operations, the better their understanding of the census process becomes, thus increasing their willingness to be a part of the successful enumeration in 2020.</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23</a:t>
            </a:fld>
            <a:endParaRPr lang="en-US" dirty="0"/>
          </a:p>
        </p:txBody>
      </p:sp>
    </p:spTree>
    <p:extLst>
      <p:ext uri="{BB962C8B-B14F-4D97-AF65-F5344CB8AC3E}">
        <p14:creationId xmlns:p14="http://schemas.microsoft.com/office/powerpoint/2010/main" val="3251651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9" indent="-181229">
              <a:buFont typeface="Arial" panose="020B0604020202020204" pitchFamily="34" charset="0"/>
              <a:buChar char="•"/>
            </a:pPr>
            <a:r>
              <a:rPr lang="en-US" dirty="0"/>
              <a:t>This is what we</a:t>
            </a:r>
            <a:r>
              <a:rPr lang="en-US" baseline="0" dirty="0"/>
              <a:t> have been telling elected officials and everyone else we have met with.  </a:t>
            </a:r>
            <a:r>
              <a:rPr lang="en-US" dirty="0"/>
              <a:t>The actual</a:t>
            </a:r>
            <a:r>
              <a:rPr lang="en-US" baseline="0" dirty="0"/>
              <a:t> count is in 2020, but the census is here. </a:t>
            </a:r>
          </a:p>
          <a:p>
            <a:pPr marL="483276" lvl="1"/>
            <a:r>
              <a:rPr lang="en-US" baseline="0" dirty="0"/>
              <a:t>By forming CCC’s now, you can begin developing your plan, allocating your resources and informing your community.</a:t>
            </a:r>
          </a:p>
          <a:p>
            <a:pPr marL="483276" lvl="1"/>
            <a:r>
              <a:rPr lang="en-US" baseline="0" dirty="0"/>
              <a:t>o	A good first step is identifying your community’s unique characteristics. Consider any barriers or concerns that may prevent your community members from participating in the census. Then you can explore ways to address or overcome those barriers.</a:t>
            </a:r>
          </a:p>
          <a:p>
            <a:pPr marL="483276" lvl="1"/>
            <a:r>
              <a:rPr lang="en-US" baseline="0" dirty="0"/>
              <a:t>o	You can begin allocating funds for conducting outreach activities through 2020.</a:t>
            </a:r>
          </a:p>
          <a:p>
            <a:pPr marL="483276" lvl="1"/>
            <a:r>
              <a:rPr lang="en-US" baseline="0" dirty="0"/>
              <a:t>o	In 2018, residents may begin to see census workers verifying our address list in your community. The more informed your residents are about the 2020 Census, the better they will understand the process and the more willing they will be to participate.</a:t>
            </a:r>
          </a:p>
          <a:p>
            <a:pPr marL="483276" lvl="1"/>
            <a:r>
              <a:rPr lang="en-US" baseline="0" dirty="0"/>
              <a:t>•	If you are interested in forming a Complete Count Committee, contact the Census Bureau regional office covering your area. You can find your regional office at https://www.census.gov/about/contact-us/regions.html.</a:t>
            </a:r>
          </a:p>
          <a:p>
            <a:pPr marL="483276" lvl="1"/>
            <a:endParaRPr lang="en-US" baseline="0" dirty="0"/>
          </a:p>
          <a:p>
            <a:pPr marL="483276" lvl="1"/>
            <a:r>
              <a:rPr lang="en-US" baseline="0" dirty="0"/>
              <a:t>We will support you.</a:t>
            </a:r>
          </a:p>
          <a:p>
            <a:pPr marL="483276" lvl="1"/>
            <a:r>
              <a:rPr lang="en-US" baseline="0" dirty="0"/>
              <a:t>Local staff will also be available to work with Complete Count Committees at the county and municipal levels.</a:t>
            </a:r>
          </a:p>
          <a:p>
            <a:pPr marL="483276" lvl="1"/>
            <a:r>
              <a:rPr lang="en-US" baseline="0" dirty="0"/>
              <a:t>•	We will provide information, assist you in forming committees and subcommittees, and participate in local events and activities.</a:t>
            </a:r>
          </a:p>
          <a:p>
            <a:pPr marL="483276" lvl="1"/>
            <a:endParaRPr lang="en-US" baseline="0" dirty="0"/>
          </a:p>
          <a:p>
            <a:pPr marL="483276" lvl="1"/>
            <a:endParaRPr lang="en-US" baseline="0" dirty="0"/>
          </a:p>
        </p:txBody>
      </p:sp>
      <p:sp>
        <p:nvSpPr>
          <p:cNvPr id="4" name="Slide Number Placeholder 3"/>
          <p:cNvSpPr>
            <a:spLocks noGrp="1"/>
          </p:cNvSpPr>
          <p:nvPr>
            <p:ph type="sldNum" sz="quarter" idx="10"/>
          </p:nvPr>
        </p:nvSpPr>
        <p:spPr/>
        <p:txBody>
          <a:bodyPr/>
          <a:lstStyle/>
          <a:p>
            <a:fld id="{498902DD-BC87-4D29-AB14-FFD606785EF9}" type="slidenum">
              <a:rPr lang="en-US" smtClean="0"/>
              <a:t>24</a:t>
            </a:fld>
            <a:endParaRPr lang="en-US" dirty="0"/>
          </a:p>
        </p:txBody>
      </p:sp>
    </p:spTree>
    <p:extLst>
      <p:ext uri="{BB962C8B-B14F-4D97-AF65-F5344CB8AC3E}">
        <p14:creationId xmlns:p14="http://schemas.microsoft.com/office/powerpoint/2010/main" val="3654819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b="1" dirty="0">
                <a:solidFill>
                  <a:prstClr val="black"/>
                </a:solidFill>
              </a:rPr>
              <a:t>The Census Bureau also created the Response Outreach Area Mapper (ROAM) application or ROAM.   The ROAM is an interactive web mapping application that allows users to easily access LRS at tract level and select variables from the Planning Database. This tools is available to the public and we use it for our outreach efforts. </a:t>
            </a:r>
          </a:p>
          <a:p>
            <a:pPr defTabSz="947044">
              <a:defRPr/>
            </a:pPr>
            <a:endParaRPr lang="en-US" b="1" dirty="0">
              <a:solidFill>
                <a:prstClr val="black"/>
              </a:solidFill>
            </a:endParaRPr>
          </a:p>
          <a:p>
            <a:pPr marL="236727" indent="-236727" defTabSz="947044">
              <a:defRPr/>
            </a:pPr>
            <a:r>
              <a:rPr lang="en-US" altLang="en-US" b="1" dirty="0">
                <a:solidFill>
                  <a:prstClr val="black"/>
                </a:solidFill>
                <a:latin typeface="Arial" panose="020B0604020202020204" pitchFamily="34" charset="0"/>
              </a:rPr>
              <a:t>The ROAM can help you:</a:t>
            </a:r>
          </a:p>
          <a:p>
            <a:pPr marL="236727" indent="-236727" defTabSz="947044">
              <a:defRPr/>
            </a:pPr>
            <a:endParaRPr lang="en-US" altLang="en-US" b="1" dirty="0">
              <a:solidFill>
                <a:prstClr val="black"/>
              </a:solidFill>
              <a:latin typeface="Arial" panose="020B0604020202020204" pitchFamily="34" charset="0"/>
            </a:endParaRPr>
          </a:p>
          <a:p>
            <a:pPr marL="236727" indent="-236727" defTabSz="947044">
              <a:defRPr/>
            </a:pPr>
            <a:r>
              <a:rPr lang="en-US" altLang="en-US" b="1" dirty="0">
                <a:solidFill>
                  <a:prstClr val="black"/>
                </a:solidFill>
                <a:latin typeface="Arial" panose="020B0604020202020204" pitchFamily="34" charset="0"/>
              </a:rPr>
              <a:t>Identify hard-to-count areas (areas with concentrations of hard-to-count populations that make counting them or enumeration of the area difficult).</a:t>
            </a:r>
          </a:p>
          <a:p>
            <a:pPr marL="236727" indent="-236727" defTabSz="947044">
              <a:defRPr/>
            </a:pPr>
            <a:r>
              <a:rPr lang="en-US" altLang="en-US" b="1" dirty="0">
                <a:solidFill>
                  <a:prstClr val="black"/>
                </a:solidFill>
                <a:latin typeface="Arial" panose="020B0604020202020204" pitchFamily="34" charset="0"/>
              </a:rPr>
              <a:t>Identify areas where special outreach and promotion efforts should be considered, such as areas with language barriers, high poverty levels, or where residents have displaced due to natural disasters.	</a:t>
            </a:r>
          </a:p>
          <a:p>
            <a:pPr defTabSz="947044">
              <a:defRPr/>
            </a:pPr>
            <a:endParaRPr lang="en-US" dirty="0">
              <a:solidFill>
                <a:prstClr val="black"/>
              </a:solidFill>
            </a:endParaRPr>
          </a:p>
          <a:p>
            <a:r>
              <a:rPr lang="en-US" baseline="0" dirty="0"/>
              <a:t>It</a:t>
            </a:r>
            <a:r>
              <a:rPr lang="en-US" dirty="0"/>
              <a:t> was developed to make it easier to identify hard-to-survey areas and to provide a socioeconomic and demographic characteristic profile of these areas using American Community Survey (ACS) estimates available in the Planning Database. Learning about each hard-to-survey area allows the U.S. Census Bureau to create a tailored communication and partnership campaign, and to plan for field resources including hiring staff with language skills. These and other efforts can improve response rates. </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25</a:t>
            </a:fld>
            <a:endParaRPr lang="en-US" dirty="0"/>
          </a:p>
        </p:txBody>
      </p:sp>
    </p:spTree>
    <p:extLst>
      <p:ext uri="{BB962C8B-B14F-4D97-AF65-F5344CB8AC3E}">
        <p14:creationId xmlns:p14="http://schemas.microsoft.com/office/powerpoint/2010/main" val="1740690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census Bureau</a:t>
            </a:r>
            <a:r>
              <a:rPr lang="en-US" baseline="0" dirty="0"/>
              <a:t> </a:t>
            </a:r>
            <a:r>
              <a:rPr lang="en-US" dirty="0"/>
              <a:t>will provide staff from our regional offices to work directly with each Complete Count Committee. As the 2020 Census gets closer, the Census Bureau will also launch a robust communications campaign. </a:t>
            </a:r>
            <a:r>
              <a:rPr lang="en-US" b="1" dirty="0"/>
              <a:t>We know how important it is for you to have materials that help spread the word in your community. We plan to provide a variety of digital resources. If budget allows, we may also provide a limited quantity of printed materials and promotional items.</a:t>
            </a:r>
            <a:endParaRPr lang="en-US" dirty="0"/>
          </a:p>
          <a:p>
            <a:pPr lvl="0"/>
            <a:r>
              <a:rPr lang="en-US" dirty="0"/>
              <a:t>We are currently researching the best messages to use, the best types of materials and the best campaign design.</a:t>
            </a:r>
          </a:p>
          <a:p>
            <a:pPr lvl="0"/>
            <a:r>
              <a:rPr lang="en-US" dirty="0"/>
              <a:t>We plan to provide an array of digital assets like logos, taglines, drop-in articles and template fact sheets and posters for you to customize and share with your community.</a:t>
            </a:r>
          </a:p>
          <a:p>
            <a:pPr lvl="0"/>
            <a:r>
              <a:rPr lang="en-US" dirty="0"/>
              <a:t>If you have any feedback about what worked well last time or what improvements you suggest for the 2020 Census, I’d be happy to hear those and pass that feedback along to the team developing these plans.</a:t>
            </a:r>
          </a:p>
          <a:p>
            <a:pPr defTabSz="947044">
              <a:defRPr/>
            </a:pPr>
            <a:br>
              <a:rPr lang="en-US" sz="1100" dirty="0"/>
            </a:br>
            <a:endParaRPr lang="en-US" sz="1100" dirty="0"/>
          </a:p>
          <a:p>
            <a:pPr defTabSz="947044">
              <a:defRPr/>
            </a:pPr>
            <a:endParaRPr lang="en-US" dirty="0"/>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26</a:t>
            </a:fld>
            <a:endParaRPr lang="en-US" dirty="0"/>
          </a:p>
        </p:txBody>
      </p:sp>
    </p:spTree>
    <p:extLst>
      <p:ext uri="{BB962C8B-B14F-4D97-AF65-F5344CB8AC3E}">
        <p14:creationId xmlns:p14="http://schemas.microsoft.com/office/powerpoint/2010/main" val="1834828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8433DD-6368-4D5A-AFA5-98A90259228A}" type="slidenum">
              <a:rPr lang="en-US" smtClean="0"/>
              <a:t>28</a:t>
            </a:fld>
            <a:endParaRPr lang="en-US" dirty="0"/>
          </a:p>
        </p:txBody>
      </p:sp>
    </p:spTree>
    <p:extLst>
      <p:ext uri="{BB962C8B-B14F-4D97-AF65-F5344CB8AC3E}">
        <p14:creationId xmlns:p14="http://schemas.microsoft.com/office/powerpoint/2010/main" val="3845087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result of the population Count in 2010,  4 states in our region experienced apportionment changes.</a:t>
            </a:r>
            <a:r>
              <a:rPr lang="en-US" baseline="0" dirty="0"/>
              <a:t>  GA and SC gained 1 Congressional seat, Florida gained 2 congressional seats, AL, NC, and MS stayed the same, while Louisiana lost one congressional.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B9073-4934-4A18-B03D-7FA2DABDE59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9879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We</a:t>
            </a:r>
            <a:r>
              <a:rPr lang="en-US" baseline="0" dirty="0"/>
              <a:t> are and have been meeting with governors, local governments, and community organizations to ask leaders to allocate resources like time and funding because the data has an economic and political impact.  </a:t>
            </a:r>
            <a:r>
              <a:rPr lang="en-US" dirty="0"/>
              <a:t>The reasons we asked are -Number 1, Census data is used in Congressional Apportionment every decade.  The numbers are used to determine how many congressional seats are allocated to each state.  I’m sure many of you have read stories or heard about certain states losing</a:t>
            </a:r>
            <a:r>
              <a:rPr lang="en-US" baseline="0" dirty="0"/>
              <a:t> or gaining c</a:t>
            </a:r>
            <a:r>
              <a:rPr lang="en-US" dirty="0"/>
              <a:t>ongressional seats; the decennial Census</a:t>
            </a:r>
            <a:r>
              <a:rPr lang="en-US" baseline="0" dirty="0"/>
              <a:t> numbers determine that. </a:t>
            </a:r>
          </a:p>
          <a:p>
            <a:pPr eaLnBrk="1" hangingPunct="1">
              <a:spcBef>
                <a:spcPct val="0"/>
              </a:spcBef>
            </a:pPr>
            <a:endParaRPr lang="en-US" baseline="0" dirty="0"/>
          </a:p>
          <a:p>
            <a:pPr eaLnBrk="1" hangingPunct="1">
              <a:spcBef>
                <a:spcPct val="0"/>
              </a:spcBef>
            </a:pPr>
            <a:r>
              <a:rPr lang="en-US" b="1" baseline="0" dirty="0"/>
              <a:t>Note</a:t>
            </a:r>
            <a:r>
              <a:rPr lang="en-US" baseline="0" dirty="0"/>
              <a:t>: If a question arises about that process, presenter may opt to “go live” or point the audience to the apportionment site at  http://www.census.gov/population/apportionment/. </a:t>
            </a:r>
            <a:endParaRPr lang="en-US" dirty="0"/>
          </a:p>
          <a:p>
            <a:pPr eaLnBrk="1" hangingPunct="1"/>
            <a:endParaRPr lang="en-US" dirty="0"/>
          </a:p>
          <a:p>
            <a:pPr eaLnBrk="1" hangingPunct="1"/>
            <a:r>
              <a:rPr lang="en-US" dirty="0"/>
              <a:t>Number 2, decennial figures are used by states and local officials in Redistricting.  The drawing of voting districts and congressional districts are heavily dictated by census data. </a:t>
            </a:r>
          </a:p>
          <a:p>
            <a:pPr eaLnBrk="1" hangingPunct="1"/>
            <a:r>
              <a:rPr lang="en-US" b="1" baseline="0" dirty="0"/>
              <a:t>Note: </a:t>
            </a:r>
            <a:r>
              <a:rPr lang="en-US" baseline="0" dirty="0"/>
              <a:t>If a question arises about that process, presenter may opt to “go live” or point the audience to the redistricting site at  http://www.census.gov/rdo)</a:t>
            </a:r>
            <a:endParaRPr lang="en-US" dirty="0"/>
          </a:p>
          <a:p>
            <a:pPr eaLnBrk="1" hangingPunct="1"/>
            <a:endParaRPr lang="en-US" dirty="0"/>
          </a:p>
          <a:p>
            <a:pPr eaLnBrk="1" hangingPunct="1"/>
            <a:r>
              <a:rPr lang="en-US" dirty="0"/>
              <a:t>Number 3, the data is used to allocate billions of dollars in federal funds to state and local governments through federal programs and grants. </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498902DD-BC87-4D29-AB14-FFD606785EF9}" type="slidenum">
              <a:rPr lang="en-US" smtClean="0"/>
              <a:t>5</a:t>
            </a:fld>
            <a:endParaRPr lang="en-US" dirty="0"/>
          </a:p>
        </p:txBody>
      </p:sp>
    </p:spTree>
    <p:extLst>
      <p:ext uri="{BB962C8B-B14F-4D97-AF65-F5344CB8AC3E}">
        <p14:creationId xmlns:p14="http://schemas.microsoft.com/office/powerpoint/2010/main" val="2694447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23610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mn-lt"/>
                <a:ea typeface="+mn-ea"/>
                <a:cs typeface="+mn-cs"/>
              </a:rPr>
              <a:t>As a data collection agency, we must protect that information.  We protect information by taking precautions in how we collect, analyze and disseminate information. The Census Bureau has a strong program to protect information as they collect, process and store it in secure IT systems.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will never share a respondents information with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Read the first two (2) bullets then say the following: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 simple terms, this means </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NOT IMMIGRATION, (ICE)</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NOT Law Enforcement Agencies like FBI </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NOT EVEN POLICE</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Or allow it to be used to determine their eligibility for government benefits</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B9073-4934-4A18-B03D-7FA2DABDE59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9167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a:t>
            </a:r>
            <a:r>
              <a:rPr lang="en-US" baseline="0" dirty="0"/>
              <a:t> to note that we never ask for SS numbers, money for donations, never send requests on behalf of a political party, and we never request pin codes, passwords, or similar access information. We conduct hundreds of survey per year and in the past, some one-time surveys provided gift cards to participants for participating. In those cases, we asked for the last 4 digits of the SS number. </a:t>
            </a:r>
          </a:p>
          <a:p>
            <a:endParaRPr lang="en-US" baseline="0" dirty="0"/>
          </a:p>
          <a:p>
            <a:r>
              <a:rPr lang="en-US" baseline="0" dirty="0"/>
              <a:t>Note: The Interactive version of the 2010 form can be found at https://www.census.gov/2010census/about/interactive-form.php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B9073-4934-4A18-B03D-7FA2DABDE59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6726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dirty="0"/>
              <a:t>This slide shows some of the wide variety of data captured through </a:t>
            </a:r>
            <a:r>
              <a:rPr lang="en-US" baseline="0" dirty="0"/>
              <a:t>a variety of other surveys, which you can find on the website. You can also find Census data at a variety of geographic levels and request data or a data workshop on accessing Census data if you need assistance.</a:t>
            </a:r>
            <a:endParaRPr lang="en-US" dirty="0"/>
          </a:p>
        </p:txBody>
      </p:sp>
      <p:sp>
        <p:nvSpPr>
          <p:cNvPr id="4" name="Slide Number Placeholder 3"/>
          <p:cNvSpPr>
            <a:spLocks noGrp="1"/>
          </p:cNvSpPr>
          <p:nvPr>
            <p:ph type="sldNum" sz="quarter" idx="10"/>
          </p:nvPr>
        </p:nvSpPr>
        <p:spPr/>
        <p:txBody>
          <a:bodyPr/>
          <a:lstStyle/>
          <a:p>
            <a:fld id="{FDFD151E-D8C2-45E7-B4B6-2D4D78FDDD97}" type="slidenum">
              <a:rPr lang="en-US" smtClean="0"/>
              <a:pPr/>
              <a:t>9</a:t>
            </a:fld>
            <a:endParaRPr lang="en-US" dirty="0"/>
          </a:p>
        </p:txBody>
      </p:sp>
    </p:spTree>
    <p:extLst>
      <p:ext uri="{BB962C8B-B14F-4D97-AF65-F5344CB8AC3E}">
        <p14:creationId xmlns:p14="http://schemas.microsoft.com/office/powerpoint/2010/main" val="1843674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latin typeface="Arial" panose="020B0604020202020204" pitchFamily="34" charset="0"/>
                <a:cs typeface="Arial" panose="020B0604020202020204" pitchFamily="34" charset="0"/>
              </a:rPr>
              <a:t>Census data are used in many ways.  Some ways include:  </a:t>
            </a:r>
          </a:p>
          <a:p>
            <a:pPr eaLnBrk="1" hangingPunct="1"/>
            <a:r>
              <a:rPr lang="en-US" altLang="en-US" b="0" dirty="0">
                <a:latin typeface="Arial" panose="020B0604020202020204" pitchFamily="34" charset="0"/>
                <a:cs typeface="Arial" panose="020B0604020202020204" pitchFamily="34" charset="0"/>
              </a:rPr>
              <a:t>Review each bullet on the slide.</a:t>
            </a:r>
          </a:p>
          <a:p>
            <a:pPr eaLnBrk="1" hangingPunct="1"/>
            <a:r>
              <a:rPr lang="en-US" altLang="en-US" b="1" dirty="0">
                <a:latin typeface="Arial" panose="020B0604020202020204" pitchFamily="34" charset="0"/>
                <a:cs typeface="Arial" panose="020B0604020202020204" pitchFamily="34" charset="0"/>
              </a:rPr>
              <a:t>There is a</a:t>
            </a:r>
            <a:r>
              <a:rPr lang="en-US" altLang="en-US" b="1" baseline="0" dirty="0">
                <a:latin typeface="Arial" panose="020B0604020202020204" pitchFamily="34" charset="0"/>
                <a:cs typeface="Arial" panose="020B0604020202020204" pitchFamily="34" charset="0"/>
              </a:rPr>
              <a:t> sheet in folders.  It is titled “50 Ways Census Data Are Used” for more information.  </a:t>
            </a:r>
          </a:p>
          <a:p>
            <a:pPr marL="228567" marR="0" lvl="0" indent="-228567" algn="l" defTabSz="9144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567" marR="0" lvl="0" indent="-228567"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Note: The Census data includes the population data from the count and some of the more detailed socioeconomic information that is being collected monthly from a sample of the population through the American Community Survey (ACS).  The ACS has been used to collect this more detailed household data nationwide since 2005. During the 2020 Census cycle, some households will receive both the ACS and the census questionnaires.  Households should complete both.</a:t>
            </a:r>
          </a:p>
        </p:txBody>
      </p:sp>
      <p:sp>
        <p:nvSpPr>
          <p:cNvPr id="4" name="Slide Number Placeholder 3"/>
          <p:cNvSpPr>
            <a:spLocks noGrp="1"/>
          </p:cNvSpPr>
          <p:nvPr>
            <p:ph type="sldNum" sz="quarter" idx="10"/>
          </p:nvPr>
        </p:nvSpPr>
        <p:spPr/>
        <p:txBody>
          <a:bodyPr/>
          <a:lstStyle/>
          <a:p>
            <a:pPr defTabSz="947044">
              <a:defRPr/>
            </a:pPr>
            <a:fld id="{498902DD-BC87-4D29-AB14-FFD606785EF9}" type="slidenum">
              <a:rPr lang="en-US">
                <a:solidFill>
                  <a:prstClr val="black"/>
                </a:solidFill>
                <a:latin typeface="Calibri"/>
              </a:rPr>
              <a:pPr defTabSz="947044">
                <a:defRPr/>
              </a:pPr>
              <a:t>10</a:t>
            </a:fld>
            <a:endParaRPr lang="en-US" dirty="0">
              <a:solidFill>
                <a:prstClr val="black"/>
              </a:solidFill>
              <a:latin typeface="Calibri"/>
            </a:endParaRPr>
          </a:p>
        </p:txBody>
      </p:sp>
    </p:spTree>
    <p:extLst>
      <p:ext uri="{BB962C8B-B14F-4D97-AF65-F5344CB8AC3E}">
        <p14:creationId xmlns:p14="http://schemas.microsoft.com/office/powerpoint/2010/main" val="2653627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F0F1-05E5-E94B-A337-8BA39BD080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954F6D-4ED7-BE43-A465-5E9FA284D1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679C97-7038-0E45-8127-3A327A68D538}"/>
              </a:ext>
            </a:extLst>
          </p:cNvPr>
          <p:cNvSpPr>
            <a:spLocks noGrp="1"/>
          </p:cNvSpPr>
          <p:nvPr>
            <p:ph type="dt" sz="half" idx="10"/>
          </p:nvPr>
        </p:nvSpPr>
        <p:spPr/>
        <p:txBody>
          <a:bodyPr/>
          <a:lstStyle/>
          <a:p>
            <a:fld id="{C764DE79-268F-4C1A-8933-263129D2AF90}" type="datetimeFigureOut">
              <a:rPr lang="en-US" smtClean="0"/>
              <a:t>7/12/19</a:t>
            </a:fld>
            <a:endParaRPr lang="en-US" dirty="0"/>
          </a:p>
        </p:txBody>
      </p:sp>
      <p:sp>
        <p:nvSpPr>
          <p:cNvPr id="5" name="Footer Placeholder 4">
            <a:extLst>
              <a:ext uri="{FF2B5EF4-FFF2-40B4-BE49-F238E27FC236}">
                <a16:creationId xmlns:a16="http://schemas.microsoft.com/office/drawing/2014/main" id="{3E5C81B2-D759-1A44-90C8-73B309117F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BD19CB-E130-4542-8507-305B8903ADA1}"/>
              </a:ext>
            </a:extLst>
          </p:cNvPr>
          <p:cNvSpPr>
            <a:spLocks noGrp="1"/>
          </p:cNvSpPr>
          <p:nvPr>
            <p:ph type="sldNum" sz="quarter" idx="12"/>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286352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AEA51-59D7-1D44-AA6A-3813680563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E45ED2-5AFA-BC4B-ABAF-23F8DA578A5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BA94C-A4AE-0C4E-9904-7759A6113653}"/>
              </a:ext>
            </a:extLst>
          </p:cNvPr>
          <p:cNvSpPr>
            <a:spLocks noGrp="1"/>
          </p:cNvSpPr>
          <p:nvPr>
            <p:ph type="dt" sz="half" idx="10"/>
          </p:nvPr>
        </p:nvSpPr>
        <p:spPr/>
        <p:txBody>
          <a:bodyPr/>
          <a:lstStyle/>
          <a:p>
            <a:fld id="{C764DE79-268F-4C1A-8933-263129D2AF90}" type="datetimeFigureOut">
              <a:rPr lang="en-US" smtClean="0"/>
              <a:t>7/12/19</a:t>
            </a:fld>
            <a:endParaRPr lang="en-US" dirty="0"/>
          </a:p>
        </p:txBody>
      </p:sp>
      <p:sp>
        <p:nvSpPr>
          <p:cNvPr id="5" name="Footer Placeholder 4">
            <a:extLst>
              <a:ext uri="{FF2B5EF4-FFF2-40B4-BE49-F238E27FC236}">
                <a16:creationId xmlns:a16="http://schemas.microsoft.com/office/drawing/2014/main" id="{2B4FF38F-E3CD-8249-BB99-6F871B6FE8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A0E646-827C-B442-9D76-E7789C8C9562}"/>
              </a:ext>
            </a:extLst>
          </p:cNvPr>
          <p:cNvSpPr>
            <a:spLocks noGrp="1"/>
          </p:cNvSpPr>
          <p:nvPr>
            <p:ph type="sldNum" sz="quarter" idx="12"/>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4010691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F90D99-AFDA-B041-99AB-160FF89E6B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DF8A5-E9A8-D947-843B-9B1DC5DFC26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9568C8-FDE6-C148-B465-5213EFD5C10F}"/>
              </a:ext>
            </a:extLst>
          </p:cNvPr>
          <p:cNvSpPr>
            <a:spLocks noGrp="1"/>
          </p:cNvSpPr>
          <p:nvPr>
            <p:ph type="dt" sz="half" idx="10"/>
          </p:nvPr>
        </p:nvSpPr>
        <p:spPr/>
        <p:txBody>
          <a:bodyPr/>
          <a:lstStyle/>
          <a:p>
            <a:fld id="{C764DE79-268F-4C1A-8933-263129D2AF90}" type="datetimeFigureOut">
              <a:rPr lang="en-US" smtClean="0"/>
              <a:t>7/12/19</a:t>
            </a:fld>
            <a:endParaRPr lang="en-US" dirty="0"/>
          </a:p>
        </p:txBody>
      </p:sp>
      <p:sp>
        <p:nvSpPr>
          <p:cNvPr id="5" name="Footer Placeholder 4">
            <a:extLst>
              <a:ext uri="{FF2B5EF4-FFF2-40B4-BE49-F238E27FC236}">
                <a16:creationId xmlns:a16="http://schemas.microsoft.com/office/drawing/2014/main" id="{85D61FFB-4E64-724C-8BA1-85ACC0A719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B86E27-6BC6-3B47-8E99-2A3E5B6BFC79}"/>
              </a:ext>
            </a:extLst>
          </p:cNvPr>
          <p:cNvSpPr>
            <a:spLocks noGrp="1"/>
          </p:cNvSpPr>
          <p:nvPr>
            <p:ph type="sldNum" sz="quarter" idx="12"/>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2804785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0C954-2CAB-FE44-A94B-9DF3BE6EDE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121B71-F498-E34D-8073-A82911F58E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F0245-1D63-9D44-91C5-3F0C3395BDB3}"/>
              </a:ext>
            </a:extLst>
          </p:cNvPr>
          <p:cNvSpPr>
            <a:spLocks noGrp="1"/>
          </p:cNvSpPr>
          <p:nvPr>
            <p:ph type="dt" sz="half" idx="10"/>
          </p:nvPr>
        </p:nvSpPr>
        <p:spPr/>
        <p:txBody>
          <a:bodyPr/>
          <a:lstStyle/>
          <a:p>
            <a:fld id="{C764DE79-268F-4C1A-8933-263129D2AF90}" type="datetimeFigureOut">
              <a:rPr lang="en-US" smtClean="0"/>
              <a:t>7/12/19</a:t>
            </a:fld>
            <a:endParaRPr lang="en-US" dirty="0"/>
          </a:p>
        </p:txBody>
      </p:sp>
      <p:sp>
        <p:nvSpPr>
          <p:cNvPr id="5" name="Footer Placeholder 4">
            <a:extLst>
              <a:ext uri="{FF2B5EF4-FFF2-40B4-BE49-F238E27FC236}">
                <a16:creationId xmlns:a16="http://schemas.microsoft.com/office/drawing/2014/main" id="{8FB63BB6-D008-7F4C-86C8-9BAEB36208C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69A4E1-6202-4844-8D14-EA07F451F4EC}"/>
              </a:ext>
            </a:extLst>
          </p:cNvPr>
          <p:cNvSpPr>
            <a:spLocks noGrp="1"/>
          </p:cNvSpPr>
          <p:nvPr>
            <p:ph type="sldNum" sz="quarter" idx="12"/>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3688061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F7369-2FA0-0746-B225-BBC00464E5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17790F-C090-6649-AB13-EBA3A01998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DFA7C49-C300-8B49-BBC3-D643827F2306}"/>
              </a:ext>
            </a:extLst>
          </p:cNvPr>
          <p:cNvSpPr>
            <a:spLocks noGrp="1"/>
          </p:cNvSpPr>
          <p:nvPr>
            <p:ph type="dt" sz="half" idx="10"/>
          </p:nvPr>
        </p:nvSpPr>
        <p:spPr/>
        <p:txBody>
          <a:bodyPr/>
          <a:lstStyle/>
          <a:p>
            <a:fld id="{C764DE79-268F-4C1A-8933-263129D2AF90}" type="datetimeFigureOut">
              <a:rPr lang="en-US" smtClean="0"/>
              <a:t>7/12/19</a:t>
            </a:fld>
            <a:endParaRPr lang="en-US" dirty="0"/>
          </a:p>
        </p:txBody>
      </p:sp>
      <p:sp>
        <p:nvSpPr>
          <p:cNvPr id="5" name="Footer Placeholder 4">
            <a:extLst>
              <a:ext uri="{FF2B5EF4-FFF2-40B4-BE49-F238E27FC236}">
                <a16:creationId xmlns:a16="http://schemas.microsoft.com/office/drawing/2014/main" id="{CC8E9860-6A7C-D94B-9B83-96D9735177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1AA8EF-DDE3-174F-9823-22DF2F7FF3D0}"/>
              </a:ext>
            </a:extLst>
          </p:cNvPr>
          <p:cNvSpPr>
            <a:spLocks noGrp="1"/>
          </p:cNvSpPr>
          <p:nvPr>
            <p:ph type="sldNum" sz="quarter" idx="12"/>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606167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4E77F-4A25-FD44-91E3-97D73F5F4C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62470-0AA5-B348-A76F-A047E4291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9A7CEB-BAD6-164B-A50A-CCED69E939F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C3BF24-1130-E749-AEB8-0FB38ACB563A}"/>
              </a:ext>
            </a:extLst>
          </p:cNvPr>
          <p:cNvSpPr>
            <a:spLocks noGrp="1"/>
          </p:cNvSpPr>
          <p:nvPr>
            <p:ph type="dt" sz="half" idx="10"/>
          </p:nvPr>
        </p:nvSpPr>
        <p:spPr/>
        <p:txBody>
          <a:bodyPr/>
          <a:lstStyle/>
          <a:p>
            <a:fld id="{C764DE79-268F-4C1A-8933-263129D2AF90}" type="datetimeFigureOut">
              <a:rPr lang="en-US" smtClean="0"/>
              <a:t>7/12/19</a:t>
            </a:fld>
            <a:endParaRPr lang="en-US" dirty="0"/>
          </a:p>
        </p:txBody>
      </p:sp>
      <p:sp>
        <p:nvSpPr>
          <p:cNvPr id="6" name="Footer Placeholder 5">
            <a:extLst>
              <a:ext uri="{FF2B5EF4-FFF2-40B4-BE49-F238E27FC236}">
                <a16:creationId xmlns:a16="http://schemas.microsoft.com/office/drawing/2014/main" id="{C388E27B-19CF-8541-B41B-EBFACED4E98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E97F4B-72F4-5544-A546-EBF7BA90AE29}"/>
              </a:ext>
            </a:extLst>
          </p:cNvPr>
          <p:cNvSpPr>
            <a:spLocks noGrp="1"/>
          </p:cNvSpPr>
          <p:nvPr>
            <p:ph type="sldNum" sz="quarter" idx="12"/>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2860900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CFF2-6513-8A4D-A04B-2323B73208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DD2185-4990-5F43-A737-A911703BDD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6EA275D-CDD3-DD41-90BB-161A2B691F6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6F231-5816-2847-AC34-CA34D5C1C5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894DD0-675D-7442-9FC3-4982600AEE2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175105-2912-5A40-B604-A571069D8426}"/>
              </a:ext>
            </a:extLst>
          </p:cNvPr>
          <p:cNvSpPr>
            <a:spLocks noGrp="1"/>
          </p:cNvSpPr>
          <p:nvPr>
            <p:ph type="dt" sz="half" idx="10"/>
          </p:nvPr>
        </p:nvSpPr>
        <p:spPr/>
        <p:txBody>
          <a:bodyPr/>
          <a:lstStyle/>
          <a:p>
            <a:fld id="{C764DE79-268F-4C1A-8933-263129D2AF90}" type="datetimeFigureOut">
              <a:rPr lang="en-US" smtClean="0"/>
              <a:t>7/12/19</a:t>
            </a:fld>
            <a:endParaRPr lang="en-US" dirty="0"/>
          </a:p>
        </p:txBody>
      </p:sp>
      <p:sp>
        <p:nvSpPr>
          <p:cNvPr id="8" name="Footer Placeholder 7">
            <a:extLst>
              <a:ext uri="{FF2B5EF4-FFF2-40B4-BE49-F238E27FC236}">
                <a16:creationId xmlns:a16="http://schemas.microsoft.com/office/drawing/2014/main" id="{76046472-2BFB-9E42-A91E-459629BBC3F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85A60E1-7AD1-D74C-B4A0-6FF0C32FE711}"/>
              </a:ext>
            </a:extLst>
          </p:cNvPr>
          <p:cNvSpPr>
            <a:spLocks noGrp="1"/>
          </p:cNvSpPr>
          <p:nvPr>
            <p:ph type="sldNum" sz="quarter" idx="12"/>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3029705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01658-DEAF-044E-AD16-F0C4D8C052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D184E6-FBB2-7E4D-A40E-1A4075B90391}"/>
              </a:ext>
            </a:extLst>
          </p:cNvPr>
          <p:cNvSpPr>
            <a:spLocks noGrp="1"/>
          </p:cNvSpPr>
          <p:nvPr>
            <p:ph type="dt" sz="half" idx="10"/>
          </p:nvPr>
        </p:nvSpPr>
        <p:spPr/>
        <p:txBody>
          <a:bodyPr/>
          <a:lstStyle/>
          <a:p>
            <a:fld id="{C764DE79-268F-4C1A-8933-263129D2AF90}" type="datetimeFigureOut">
              <a:rPr lang="en-US" smtClean="0"/>
              <a:t>7/12/19</a:t>
            </a:fld>
            <a:endParaRPr lang="en-US" dirty="0"/>
          </a:p>
        </p:txBody>
      </p:sp>
      <p:sp>
        <p:nvSpPr>
          <p:cNvPr id="4" name="Footer Placeholder 3">
            <a:extLst>
              <a:ext uri="{FF2B5EF4-FFF2-40B4-BE49-F238E27FC236}">
                <a16:creationId xmlns:a16="http://schemas.microsoft.com/office/drawing/2014/main" id="{243DDBE6-2804-1848-8F7F-75CD3DE51EE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DCF2CCE-3C26-8347-A4CC-0EC969EE158B}"/>
              </a:ext>
            </a:extLst>
          </p:cNvPr>
          <p:cNvSpPr>
            <a:spLocks noGrp="1"/>
          </p:cNvSpPr>
          <p:nvPr>
            <p:ph type="sldNum" sz="quarter" idx="12"/>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2053510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3D4CE5-F7B1-8E40-8C54-D728B0B9E238}"/>
              </a:ext>
            </a:extLst>
          </p:cNvPr>
          <p:cNvSpPr>
            <a:spLocks noGrp="1"/>
          </p:cNvSpPr>
          <p:nvPr>
            <p:ph type="dt" sz="half" idx="10"/>
          </p:nvPr>
        </p:nvSpPr>
        <p:spPr/>
        <p:txBody>
          <a:bodyPr/>
          <a:lstStyle/>
          <a:p>
            <a:fld id="{C764DE79-268F-4C1A-8933-263129D2AF90}" type="datetimeFigureOut">
              <a:rPr lang="en-US" smtClean="0"/>
              <a:t>7/12/19</a:t>
            </a:fld>
            <a:endParaRPr lang="en-US" dirty="0"/>
          </a:p>
        </p:txBody>
      </p:sp>
      <p:sp>
        <p:nvSpPr>
          <p:cNvPr id="3" name="Footer Placeholder 2">
            <a:extLst>
              <a:ext uri="{FF2B5EF4-FFF2-40B4-BE49-F238E27FC236}">
                <a16:creationId xmlns:a16="http://schemas.microsoft.com/office/drawing/2014/main" id="{E8CE4A3C-798C-034D-8530-58D0087F7DD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8C3EBE5-EE5C-1C4B-B050-FF1B0C9F259F}"/>
              </a:ext>
            </a:extLst>
          </p:cNvPr>
          <p:cNvSpPr>
            <a:spLocks noGrp="1"/>
          </p:cNvSpPr>
          <p:nvPr>
            <p:ph type="sldNum" sz="quarter" idx="12"/>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2330687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1A9F4-EEDE-C94F-A0F1-6921BE193B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D95778-7CC6-8046-829E-49FB9D0F87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E42426-2AC9-7F40-ACF4-78492F5028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B0A1B7-59FB-5748-82E8-36B70DFACE64}"/>
              </a:ext>
            </a:extLst>
          </p:cNvPr>
          <p:cNvSpPr>
            <a:spLocks noGrp="1"/>
          </p:cNvSpPr>
          <p:nvPr>
            <p:ph type="dt" sz="half" idx="10"/>
          </p:nvPr>
        </p:nvSpPr>
        <p:spPr/>
        <p:txBody>
          <a:bodyPr/>
          <a:lstStyle/>
          <a:p>
            <a:fld id="{C764DE79-268F-4C1A-8933-263129D2AF90}" type="datetimeFigureOut">
              <a:rPr lang="en-US" smtClean="0"/>
              <a:t>7/12/19</a:t>
            </a:fld>
            <a:endParaRPr lang="en-US" dirty="0"/>
          </a:p>
        </p:txBody>
      </p:sp>
      <p:sp>
        <p:nvSpPr>
          <p:cNvPr id="6" name="Footer Placeholder 5">
            <a:extLst>
              <a:ext uri="{FF2B5EF4-FFF2-40B4-BE49-F238E27FC236}">
                <a16:creationId xmlns:a16="http://schemas.microsoft.com/office/drawing/2014/main" id="{21EF6731-1763-A04E-9F40-372E68A8169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1C35084-568B-2049-BBE5-E032C2D60619}"/>
              </a:ext>
            </a:extLst>
          </p:cNvPr>
          <p:cNvSpPr>
            <a:spLocks noGrp="1"/>
          </p:cNvSpPr>
          <p:nvPr>
            <p:ph type="sldNum" sz="quarter" idx="12"/>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361374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BBC5-7BBC-0145-AD2A-C9CA0F113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5F852C-EDB8-6840-85C8-9B9CF4BCFD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C16C6A9-9ED2-AC48-AB4D-A0CF8287FC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095417-53DB-CB47-9F84-98C224F685F9}"/>
              </a:ext>
            </a:extLst>
          </p:cNvPr>
          <p:cNvSpPr>
            <a:spLocks noGrp="1"/>
          </p:cNvSpPr>
          <p:nvPr>
            <p:ph type="dt" sz="half" idx="10"/>
          </p:nvPr>
        </p:nvSpPr>
        <p:spPr/>
        <p:txBody>
          <a:bodyPr/>
          <a:lstStyle/>
          <a:p>
            <a:fld id="{C764DE79-268F-4C1A-8933-263129D2AF90}" type="datetimeFigureOut">
              <a:rPr lang="en-US" smtClean="0"/>
              <a:t>7/12/19</a:t>
            </a:fld>
            <a:endParaRPr lang="en-US" dirty="0"/>
          </a:p>
        </p:txBody>
      </p:sp>
      <p:sp>
        <p:nvSpPr>
          <p:cNvPr id="6" name="Footer Placeholder 5">
            <a:extLst>
              <a:ext uri="{FF2B5EF4-FFF2-40B4-BE49-F238E27FC236}">
                <a16:creationId xmlns:a16="http://schemas.microsoft.com/office/drawing/2014/main" id="{D1C2AC54-6947-DF49-B099-80B4AA4989F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D00E2B0-C611-B748-AB96-3F661AE5F5FA}"/>
              </a:ext>
            </a:extLst>
          </p:cNvPr>
          <p:cNvSpPr>
            <a:spLocks noGrp="1"/>
          </p:cNvSpPr>
          <p:nvPr>
            <p:ph type="sldNum" sz="quarter" idx="12"/>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4006485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4460C7-8705-F641-9AE0-E183BFAA9B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D9C3D6-E94B-DE41-BB66-D4AFB9EA07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A85B0-ACF5-9F4D-AB37-8DCE441BA7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7/12/19</a:t>
            </a:fld>
            <a:endParaRPr lang="en-US" dirty="0"/>
          </a:p>
        </p:txBody>
      </p:sp>
      <p:sp>
        <p:nvSpPr>
          <p:cNvPr id="5" name="Footer Placeholder 4">
            <a:extLst>
              <a:ext uri="{FF2B5EF4-FFF2-40B4-BE49-F238E27FC236}">
                <a16:creationId xmlns:a16="http://schemas.microsoft.com/office/drawing/2014/main" id="{2762EA68-F604-C94D-A5ED-75678810D1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965D67F-43A7-154C-83EE-7FC2B5C18B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B02A65-3D1E-45BD-9983-4ADAC5079F8B}" type="slidenum">
              <a:rPr lang="en-US" smtClean="0"/>
              <a:pPr/>
              <a:t>‹#›</a:t>
            </a:fld>
            <a:endParaRPr lang="en-US" dirty="0"/>
          </a:p>
        </p:txBody>
      </p:sp>
      <p:pic>
        <p:nvPicPr>
          <p:cNvPr id="7" name="Picture 6">
            <a:extLst>
              <a:ext uri="{FF2B5EF4-FFF2-40B4-BE49-F238E27FC236}">
                <a16:creationId xmlns:a16="http://schemas.microsoft.com/office/drawing/2014/main" id="{5E7E99EB-D90C-154C-B5FC-7C03FA5A7C61}"/>
              </a:ext>
            </a:extLst>
          </p:cNvPr>
          <p:cNvPicPr>
            <a:picLocks noGrp="1" noSelect="1" noRot="1" noMove="1" noResize="1" noEditPoints="1" noAdjustHandles="1" noChangeArrowheads="1" noChangeShapeType="1"/>
          </p:cNvPicPr>
          <p:nvPr userDrawn="1">
            <p:custDataLst>
              <p:tags r:id="rId13"/>
            </p:custDataLst>
          </p:nvPr>
        </p:nvPicPr>
        <p:blipFill>
          <a:blip r:embed="rId14" cstate="print">
            <a:extLst>
              <a:ext uri="{28A0092B-C50C-407E-A947-70E740481C1C}">
                <a14:useLocalDpi xmlns:a14="http://schemas.microsoft.com/office/drawing/2010/main" val="0"/>
              </a:ext>
            </a:extLst>
          </a:blip>
          <a:stretch>
            <a:fillRect/>
          </a:stretch>
        </p:blipFill>
        <p:spPr>
          <a:xfrm>
            <a:off x="304800" y="6243412"/>
            <a:ext cx="2872047" cy="461356"/>
          </a:xfrm>
          <a:prstGeom prst="rect">
            <a:avLst/>
          </a:prstGeom>
        </p:spPr>
      </p:pic>
    </p:spTree>
    <p:extLst>
      <p:ext uri="{BB962C8B-B14F-4D97-AF65-F5344CB8AC3E}">
        <p14:creationId xmlns:p14="http://schemas.microsoft.com/office/powerpoint/2010/main" val="390862974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hyperlink" Target="http://www.census.gov/roa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ww.census.gov/2010census/partners/national-complete-count-committee/" TargetMode="External"/><Relationship Id="rId4" Type="http://schemas.openxmlformats.org/officeDocument/2006/relationships/hyperlink" Target="https://www.census.gov/2010census/partners/pdf/cccGuide.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drkathleenyoung.wordpress.com/2010/03/16/emdr-questions-and-concerns/" TargetMode="External"/><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hyperlink" Target="https://www.census.gov/fieldjob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www.usajobs.gov/" TargetMode="External"/><Relationship Id="rId5" Type="http://schemas.openxmlformats.org/officeDocument/2006/relationships/hyperlink" Target="mailto:atlanta.geography@census.gov" TargetMode="External"/><Relationship Id="rId4" Type="http://schemas.openxmlformats.org/officeDocument/2006/relationships/hyperlink" Target="mailto:atlanta.rcc.partnership@census.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census.gov/2010census/about/interactive-form.php" TargetMode="External"/><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D85D53-D840-4D46-83EF-C6989488DDAD}"/>
              </a:ext>
            </a:extLst>
          </p:cNvPr>
          <p:cNvSpPr>
            <a:spLocks noGrp="1"/>
          </p:cNvSpPr>
          <p:nvPr>
            <p:ph type="sldNum" sz="quarter" idx="12"/>
          </p:nvPr>
        </p:nvSpPr>
        <p:spPr/>
        <p:txBody>
          <a:bodyPr/>
          <a:lstStyle/>
          <a:p>
            <a:fld id="{25B02A65-3D1E-45BD-9983-4ADAC5079F8B}" type="slidenum">
              <a:rPr lang="en-US" smtClean="0"/>
              <a:pPr/>
              <a:t>1</a:t>
            </a:fld>
            <a:endParaRPr lang="en-US" dirty="0"/>
          </a:p>
        </p:txBody>
      </p:sp>
      <p:pic>
        <p:nvPicPr>
          <p:cNvPr id="1026" name="Picture 2" descr="image.png">
            <a:extLst>
              <a:ext uri="{FF2B5EF4-FFF2-40B4-BE49-F238E27FC236}">
                <a16:creationId xmlns:a16="http://schemas.microsoft.com/office/drawing/2014/main" id="{9F23ACA3-346A-4F0D-9E15-6771BD6CFD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537518"/>
            <a:ext cx="6705600" cy="485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916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8A21C6A-CCDC-F344-AA28-702C05849AFE}"/>
              </a:ext>
            </a:extLst>
          </p:cNvPr>
          <p:cNvPicPr>
            <a:picLocks noChangeAspect="1"/>
          </p:cNvPicPr>
          <p:nvPr/>
        </p:nvPicPr>
        <p:blipFill rotWithShape="1">
          <a:blip r:embed="rId3">
            <a:extLst>
              <a:ext uri="{28A0092B-C50C-407E-A947-70E740481C1C}">
                <a14:useLocalDpi xmlns:a14="http://schemas.microsoft.com/office/drawing/2010/main" val="0"/>
              </a:ext>
            </a:extLst>
          </a:blip>
          <a:srcRect l="12469" r="1" b="1"/>
          <a:stretch/>
        </p:blipFill>
        <p:spPr>
          <a:xfrm>
            <a:off x="5029200" y="1447800"/>
            <a:ext cx="6225165" cy="4267200"/>
          </a:xfrm>
          <a:prstGeom prst="rect">
            <a:avLst/>
          </a:prstGeom>
        </p:spPr>
      </p:pic>
      <p:sp>
        <p:nvSpPr>
          <p:cNvPr id="2" name="Title 1"/>
          <p:cNvSpPr>
            <a:spLocks noGrp="1"/>
          </p:cNvSpPr>
          <p:nvPr>
            <p:ph type="title"/>
          </p:nvPr>
        </p:nvSpPr>
        <p:spPr>
          <a:xfrm>
            <a:off x="838200" y="0"/>
            <a:ext cx="10515600" cy="930275"/>
          </a:xfrm>
          <a:solidFill>
            <a:schemeClr val="accent1"/>
          </a:solidFill>
        </p:spPr>
        <p:txBody>
          <a:bodyPr>
            <a:normAutofit/>
          </a:bodyPr>
          <a:lstStyle/>
          <a:p>
            <a:pPr algn="ctr"/>
            <a:r>
              <a:rPr lang="en-US" sz="3600" b="1" dirty="0">
                <a:solidFill>
                  <a:schemeClr val="bg1"/>
                </a:solidFill>
              </a:rPr>
              <a:t>Census Data Are Used In Many Ways</a:t>
            </a:r>
          </a:p>
        </p:txBody>
      </p:sp>
      <p:sp>
        <p:nvSpPr>
          <p:cNvPr id="3" name="Content Placeholder 2"/>
          <p:cNvSpPr>
            <a:spLocks noGrp="1"/>
          </p:cNvSpPr>
          <p:nvPr>
            <p:ph idx="1"/>
          </p:nvPr>
        </p:nvSpPr>
        <p:spPr>
          <a:xfrm>
            <a:off x="0" y="1143000"/>
            <a:ext cx="4876800" cy="5715000"/>
          </a:xfrm>
        </p:spPr>
        <p:txBody>
          <a:bodyPr>
            <a:noAutofit/>
          </a:bodyPr>
          <a:lstStyle/>
          <a:p>
            <a:pPr lvl="2"/>
            <a:r>
              <a:rPr lang="en-US" altLang="en-US" sz="2300" dirty="0"/>
              <a:t>Forecasting of future transportation needs </a:t>
            </a:r>
          </a:p>
          <a:p>
            <a:pPr lvl="2"/>
            <a:r>
              <a:rPr lang="en-US" altLang="en-US" sz="2300" dirty="0"/>
              <a:t>Determining areas eligible for housing assistance and rehabilitation loans</a:t>
            </a:r>
          </a:p>
          <a:p>
            <a:pPr lvl="2"/>
            <a:r>
              <a:rPr lang="en-US" altLang="en-US" sz="2300" dirty="0"/>
              <a:t>Assisting tribal, federal, state and local governments in planning, and implementing programs and services in:</a:t>
            </a:r>
          </a:p>
          <a:p>
            <a:pPr lvl="3"/>
            <a:r>
              <a:rPr lang="en-US" altLang="en-US" sz="2300" dirty="0"/>
              <a:t>Education</a:t>
            </a:r>
          </a:p>
          <a:p>
            <a:pPr lvl="3"/>
            <a:r>
              <a:rPr lang="en-US" altLang="en-US" sz="2300" dirty="0"/>
              <a:t>Healthcare</a:t>
            </a:r>
          </a:p>
          <a:p>
            <a:pPr lvl="3"/>
            <a:r>
              <a:rPr lang="en-US" altLang="en-US" sz="2300" dirty="0"/>
              <a:t>Transportation</a:t>
            </a:r>
          </a:p>
          <a:p>
            <a:pPr lvl="3"/>
            <a:r>
              <a:rPr lang="en-US" altLang="en-US" sz="2300" dirty="0"/>
              <a:t>Social Services</a:t>
            </a:r>
          </a:p>
          <a:p>
            <a:pPr lvl="3"/>
            <a:r>
              <a:rPr lang="en-US" altLang="en-US" sz="2300" dirty="0"/>
              <a:t>Emergency response</a:t>
            </a:r>
          </a:p>
          <a:p>
            <a:pPr marL="457200" lvl="1" indent="0">
              <a:buNone/>
            </a:pPr>
            <a:endParaRPr lang="en-US" dirty="0"/>
          </a:p>
          <a:p>
            <a:pPr lvl="1"/>
            <a:endParaRPr lang="en-US" dirty="0"/>
          </a:p>
          <a:p>
            <a:pPr lvl="1"/>
            <a:endParaRPr lang="en-US" dirty="0"/>
          </a:p>
          <a:p>
            <a:pPr lvl="1"/>
            <a:endParaRPr lang="en-US" dirty="0"/>
          </a:p>
          <a:p>
            <a:pPr marL="457200" lvl="1" indent="0">
              <a:buNone/>
            </a:pPr>
            <a:endParaRPr lang="en-US" dirty="0"/>
          </a:p>
        </p:txBody>
      </p:sp>
      <p:sp>
        <p:nvSpPr>
          <p:cNvPr id="5" name="Slide Number Placeholder 4"/>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25B02A65-3D1E-45BD-9983-4ADAC5079F8B}" type="slidenum">
              <a:rPr kumimoji="0" lang="en-US" b="0" i="0" u="none" strike="noStrike" kern="1200" cap="none" spc="0" normalizeH="0" baseline="0" noProof="0" smtClean="0">
                <a:ln>
                  <a:noFill/>
                </a:ln>
                <a:effectLst/>
                <a:uLnTx/>
                <a:uFillTx/>
                <a:latin typeface="Calibri"/>
                <a:ea typeface="+mn-ea"/>
                <a:cs typeface="+mn-cs"/>
              </a:rPr>
              <a:pPr marL="0" marR="0" lvl="0" indent="0" defTabSz="914400" rtl="0" eaLnBrk="1" fontAlgn="auto" latinLnBrk="0" hangingPunct="1">
                <a:spcBef>
                  <a:spcPts val="0"/>
                </a:spcBef>
                <a:spcAft>
                  <a:spcPts val="600"/>
                </a:spcAft>
                <a:buClrTx/>
                <a:buSzTx/>
                <a:buFontTx/>
                <a:buNone/>
                <a:tabLst/>
                <a:defRPr/>
              </a:pPr>
              <a:t>10</a:t>
            </a:fld>
            <a:endParaRPr kumimoji="0" lang="en-US" b="0" i="0" u="none" strike="noStrike" kern="1200" cap="none" spc="0" normalizeH="0" baseline="0" noProof="0" dirty="0">
              <a:ln>
                <a:noFill/>
              </a:ln>
              <a:effectLst/>
              <a:uLnTx/>
              <a:uFillTx/>
              <a:latin typeface="Calibri"/>
              <a:ea typeface="+mn-ea"/>
              <a:cs typeface="+mn-cs"/>
            </a:endParaRPr>
          </a:p>
        </p:txBody>
      </p:sp>
    </p:spTree>
    <p:extLst>
      <p:ext uri="{BB962C8B-B14F-4D97-AF65-F5344CB8AC3E}">
        <p14:creationId xmlns:p14="http://schemas.microsoft.com/office/powerpoint/2010/main" val="5966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D404CF-293E-CC4D-B96A-5C7A80AE7313}"/>
              </a:ext>
            </a:extLst>
          </p:cNvPr>
          <p:cNvPicPr>
            <a:picLocks noChangeAspect="1"/>
          </p:cNvPicPr>
          <p:nvPr/>
        </p:nvPicPr>
        <p:blipFill rotWithShape="1">
          <a:blip r:embed="rId3">
            <a:extLst>
              <a:ext uri="{28A0092B-C50C-407E-A947-70E740481C1C}">
                <a14:useLocalDpi xmlns:a14="http://schemas.microsoft.com/office/drawing/2010/main" val="0"/>
              </a:ext>
            </a:extLst>
          </a:blip>
          <a:srcRect l="20081" r="4" b="4"/>
          <a:stretch/>
        </p:blipFill>
        <p:spPr>
          <a:xfrm>
            <a:off x="7467600" y="1676400"/>
            <a:ext cx="4042410" cy="3388994"/>
          </a:xfrm>
          <a:prstGeom prst="rect">
            <a:avLst/>
          </a:prstGeom>
        </p:spPr>
      </p:pic>
      <p:sp>
        <p:nvSpPr>
          <p:cNvPr id="2" name="Title 1"/>
          <p:cNvSpPr>
            <a:spLocks noGrp="1"/>
          </p:cNvSpPr>
          <p:nvPr>
            <p:ph type="title"/>
          </p:nvPr>
        </p:nvSpPr>
        <p:spPr>
          <a:xfrm>
            <a:off x="3048000" y="0"/>
            <a:ext cx="6204984" cy="923331"/>
          </a:xfrm>
          <a:solidFill>
            <a:schemeClr val="accent1"/>
          </a:solidFill>
        </p:spPr>
        <p:txBody>
          <a:bodyPr>
            <a:normAutofit fontScale="90000"/>
          </a:bodyPr>
          <a:lstStyle/>
          <a:p>
            <a:pPr algn="ctr"/>
            <a:br>
              <a:rPr lang="en-US" sz="1300" dirty="0"/>
            </a:br>
            <a:br>
              <a:rPr lang="en-US" sz="3200" dirty="0"/>
            </a:br>
            <a:r>
              <a:rPr lang="en-US" sz="4000" b="1" dirty="0">
                <a:solidFill>
                  <a:schemeClr val="bg1"/>
                </a:solidFill>
              </a:rPr>
              <a:t>2020 Census New Initiatives</a:t>
            </a:r>
            <a:r>
              <a:rPr lang="en-US" sz="4000" dirty="0"/>
              <a:t> </a:t>
            </a:r>
            <a:br>
              <a:rPr lang="en-US" sz="1300" dirty="0"/>
            </a:br>
            <a:br>
              <a:rPr lang="en-US" sz="1300" dirty="0"/>
            </a:br>
            <a:br>
              <a:rPr lang="en-US" sz="1300" dirty="0"/>
            </a:br>
            <a:endParaRPr lang="en-US" sz="1300" dirty="0"/>
          </a:p>
        </p:txBody>
      </p:sp>
      <p:sp>
        <p:nvSpPr>
          <p:cNvPr id="3" name="Content Placeholder 2"/>
          <p:cNvSpPr>
            <a:spLocks noGrp="1"/>
          </p:cNvSpPr>
          <p:nvPr>
            <p:ph idx="1"/>
          </p:nvPr>
        </p:nvSpPr>
        <p:spPr>
          <a:xfrm>
            <a:off x="821515" y="1630883"/>
            <a:ext cx="6204984" cy="3626917"/>
          </a:xfrm>
        </p:spPr>
        <p:txBody>
          <a:bodyPr>
            <a:normAutofit/>
          </a:bodyPr>
          <a:lstStyle/>
          <a:p>
            <a:r>
              <a:rPr lang="en-US" sz="2400" dirty="0"/>
              <a:t>Allowing people to respond anytime, anywhere, via </a:t>
            </a:r>
            <a:r>
              <a:rPr lang="en-US" b="1" dirty="0">
                <a:solidFill>
                  <a:srgbClr val="FF0000"/>
                </a:solidFill>
              </a:rPr>
              <a:t>phone or internet</a:t>
            </a:r>
            <a:r>
              <a:rPr lang="en-US" sz="2400" dirty="0"/>
              <a:t>. Tests have shown internet self-response is the most cost effective and accurate way. Those that request a form can complete the Census using the form.  </a:t>
            </a:r>
          </a:p>
          <a:p>
            <a:pPr marL="0" indent="0">
              <a:buNone/>
            </a:pPr>
            <a:endParaRPr lang="en-US" sz="1100" dirty="0"/>
          </a:p>
          <a:p>
            <a:r>
              <a:rPr lang="en-US" sz="2400" dirty="0"/>
              <a:t>The Census Bureau is eliminating paper and incorporating the use of handheld data collection devices.</a:t>
            </a:r>
          </a:p>
          <a:p>
            <a:endParaRPr lang="en-US" sz="2400" dirty="0"/>
          </a:p>
        </p:txBody>
      </p:sp>
      <p:sp>
        <p:nvSpPr>
          <p:cNvPr id="6" name="Slide Number Placeholder 5"/>
          <p:cNvSpPr>
            <a:spLocks noGrp="1"/>
          </p:cNvSpPr>
          <p:nvPr>
            <p:ph type="sldNum" sz="quarter" idx="10"/>
          </p:nvPr>
        </p:nvSpPr>
        <p:spPr>
          <a:xfrm>
            <a:off x="8610600" y="6356350"/>
            <a:ext cx="2743200" cy="365125"/>
          </a:xfrm>
        </p:spPr>
        <p:txBody>
          <a:bodyPr>
            <a:normAutofit/>
          </a:bodyPr>
          <a:lstStyle/>
          <a:p>
            <a:pPr>
              <a:spcAft>
                <a:spcPts val="600"/>
              </a:spcAft>
            </a:pPr>
            <a:fld id="{25B02A65-3D1E-45BD-9983-4ADAC5079F8B}" type="slidenum">
              <a:rPr lang="en-US" smtClean="0"/>
              <a:pPr>
                <a:spcAft>
                  <a:spcPts val="600"/>
                </a:spcAft>
              </a:pPr>
              <a:t>11</a:t>
            </a:fld>
            <a:endParaRPr lang="en-US" dirty="0"/>
          </a:p>
        </p:txBody>
      </p:sp>
      <p:sp>
        <p:nvSpPr>
          <p:cNvPr id="4" name="Rectangle 3">
            <a:extLst>
              <a:ext uri="{FF2B5EF4-FFF2-40B4-BE49-F238E27FC236}">
                <a16:creationId xmlns:a16="http://schemas.microsoft.com/office/drawing/2014/main" id="{1E371CA8-F9BC-48B4-88BD-6343B3C7015B}"/>
              </a:ext>
            </a:extLst>
          </p:cNvPr>
          <p:cNvSpPr/>
          <p:nvPr/>
        </p:nvSpPr>
        <p:spPr>
          <a:xfrm>
            <a:off x="7235190" y="5325070"/>
            <a:ext cx="4042410" cy="923330"/>
          </a:xfrm>
          <a:prstGeom prst="rect">
            <a:avLst/>
          </a:prstGeom>
        </p:spPr>
        <p:txBody>
          <a:bodyPr wrap="square">
            <a:spAutoFit/>
          </a:bodyPr>
          <a:lstStyle/>
          <a:p>
            <a:pPr algn="ctr"/>
            <a:r>
              <a:rPr lang="en-US" b="1" i="1" dirty="0">
                <a:solidFill>
                  <a:schemeClr val="accent1"/>
                </a:solidFill>
              </a:rPr>
              <a:t>The goal of the 2020 Census is to count everyone once, </a:t>
            </a:r>
          </a:p>
          <a:p>
            <a:pPr algn="ctr"/>
            <a:r>
              <a:rPr lang="en-US" b="1" i="1" dirty="0">
                <a:solidFill>
                  <a:schemeClr val="accent1"/>
                </a:solidFill>
              </a:rPr>
              <a:t>only once and in the right place</a:t>
            </a:r>
            <a:r>
              <a:rPr lang="en-US" sz="1400" b="1" i="1" dirty="0">
                <a:solidFill>
                  <a:schemeClr val="accent1"/>
                </a:solidFill>
              </a:rPr>
              <a:t>. </a:t>
            </a:r>
          </a:p>
        </p:txBody>
      </p:sp>
    </p:spTree>
    <p:extLst>
      <p:ext uri="{BB962C8B-B14F-4D97-AF65-F5344CB8AC3E}">
        <p14:creationId xmlns:p14="http://schemas.microsoft.com/office/powerpoint/2010/main" val="3086799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D404CF-293E-CC4D-B96A-5C7A80AE7313}"/>
              </a:ext>
            </a:extLst>
          </p:cNvPr>
          <p:cNvPicPr>
            <a:picLocks noChangeAspect="1"/>
          </p:cNvPicPr>
          <p:nvPr/>
        </p:nvPicPr>
        <p:blipFill rotWithShape="1">
          <a:blip r:embed="rId3">
            <a:extLst>
              <a:ext uri="{28A0092B-C50C-407E-A947-70E740481C1C}">
                <a14:useLocalDpi xmlns:a14="http://schemas.microsoft.com/office/drawing/2010/main" val="0"/>
              </a:ext>
            </a:extLst>
          </a:blip>
          <a:srcRect l="20081" r="4" b="4"/>
          <a:stretch/>
        </p:blipFill>
        <p:spPr>
          <a:xfrm rot="10800000" flipV="1">
            <a:off x="7620000" y="1905827"/>
            <a:ext cx="2362200" cy="1980373"/>
          </a:xfrm>
          <a:prstGeom prst="rect">
            <a:avLst/>
          </a:prstGeom>
        </p:spPr>
      </p:pic>
      <p:sp>
        <p:nvSpPr>
          <p:cNvPr id="2" name="Title 1"/>
          <p:cNvSpPr>
            <a:spLocks noGrp="1"/>
          </p:cNvSpPr>
          <p:nvPr>
            <p:ph type="title"/>
          </p:nvPr>
        </p:nvSpPr>
        <p:spPr>
          <a:xfrm>
            <a:off x="3048000" y="0"/>
            <a:ext cx="6204984" cy="923331"/>
          </a:xfrm>
          <a:solidFill>
            <a:schemeClr val="accent1"/>
          </a:solidFill>
        </p:spPr>
        <p:txBody>
          <a:bodyPr>
            <a:normAutofit fontScale="90000"/>
          </a:bodyPr>
          <a:lstStyle/>
          <a:p>
            <a:pPr algn="ctr"/>
            <a:br>
              <a:rPr lang="en-US" sz="1300" dirty="0"/>
            </a:br>
            <a:br>
              <a:rPr lang="en-US" sz="3200" dirty="0"/>
            </a:br>
            <a:r>
              <a:rPr lang="en-US" sz="4000" b="1" dirty="0">
                <a:solidFill>
                  <a:schemeClr val="bg1"/>
                </a:solidFill>
              </a:rPr>
              <a:t>2020 Census New Initiatives</a:t>
            </a:r>
            <a:r>
              <a:rPr lang="en-US" sz="4000" dirty="0"/>
              <a:t> </a:t>
            </a:r>
            <a:br>
              <a:rPr lang="en-US" sz="1300" dirty="0"/>
            </a:br>
            <a:br>
              <a:rPr lang="en-US" sz="1300" dirty="0"/>
            </a:br>
            <a:br>
              <a:rPr lang="en-US" sz="1300" dirty="0"/>
            </a:br>
            <a:endParaRPr lang="en-US" sz="1300" dirty="0"/>
          </a:p>
        </p:txBody>
      </p:sp>
      <p:sp>
        <p:nvSpPr>
          <p:cNvPr id="6" name="Slide Number Placeholder 5"/>
          <p:cNvSpPr>
            <a:spLocks noGrp="1"/>
          </p:cNvSpPr>
          <p:nvPr>
            <p:ph type="sldNum" sz="quarter" idx="10"/>
          </p:nvPr>
        </p:nvSpPr>
        <p:spPr>
          <a:xfrm>
            <a:off x="8610600" y="6356350"/>
            <a:ext cx="2743200" cy="365125"/>
          </a:xfrm>
        </p:spPr>
        <p:txBody>
          <a:bodyPr>
            <a:normAutofit/>
          </a:bodyPr>
          <a:lstStyle/>
          <a:p>
            <a:pPr>
              <a:spcAft>
                <a:spcPts val="600"/>
              </a:spcAft>
            </a:pPr>
            <a:fld id="{25B02A65-3D1E-45BD-9983-4ADAC5079F8B}" type="slidenum">
              <a:rPr lang="en-US" smtClean="0"/>
              <a:pPr>
                <a:spcAft>
                  <a:spcPts val="600"/>
                </a:spcAft>
              </a:pPr>
              <a:t>12</a:t>
            </a:fld>
            <a:endParaRPr lang="en-US" dirty="0"/>
          </a:p>
        </p:txBody>
      </p:sp>
      <p:sp>
        <p:nvSpPr>
          <p:cNvPr id="4" name="Rectangle 3">
            <a:extLst>
              <a:ext uri="{FF2B5EF4-FFF2-40B4-BE49-F238E27FC236}">
                <a16:creationId xmlns:a16="http://schemas.microsoft.com/office/drawing/2014/main" id="{1E371CA8-F9BC-48B4-88BD-6343B3C7015B}"/>
              </a:ext>
            </a:extLst>
          </p:cNvPr>
          <p:cNvSpPr/>
          <p:nvPr/>
        </p:nvSpPr>
        <p:spPr>
          <a:xfrm>
            <a:off x="6779895" y="4131400"/>
            <a:ext cx="4042410" cy="923330"/>
          </a:xfrm>
          <a:prstGeom prst="rect">
            <a:avLst/>
          </a:prstGeom>
        </p:spPr>
        <p:txBody>
          <a:bodyPr wrap="square">
            <a:spAutoFit/>
          </a:bodyPr>
          <a:lstStyle/>
          <a:p>
            <a:pPr algn="ctr"/>
            <a:r>
              <a:rPr lang="en-US" b="1" i="1" dirty="0">
                <a:solidFill>
                  <a:schemeClr val="accent1"/>
                </a:solidFill>
              </a:rPr>
              <a:t>The goal of the 2020 Census is to count everyone once, </a:t>
            </a:r>
          </a:p>
          <a:p>
            <a:pPr algn="ctr"/>
            <a:r>
              <a:rPr lang="en-US" b="1" i="1" dirty="0">
                <a:solidFill>
                  <a:schemeClr val="accent1"/>
                </a:solidFill>
              </a:rPr>
              <a:t>only once and in the right place</a:t>
            </a:r>
            <a:r>
              <a:rPr lang="en-US" sz="1400" b="1" i="1" dirty="0">
                <a:solidFill>
                  <a:schemeClr val="accent1"/>
                </a:solidFill>
              </a:rPr>
              <a:t>. </a:t>
            </a:r>
          </a:p>
        </p:txBody>
      </p:sp>
      <p:pic>
        <p:nvPicPr>
          <p:cNvPr id="8" name="Content Placeholder 7">
            <a:extLst>
              <a:ext uri="{FF2B5EF4-FFF2-40B4-BE49-F238E27FC236}">
                <a16:creationId xmlns:a16="http://schemas.microsoft.com/office/drawing/2014/main" id="{40FE5137-3054-4979-BA64-7319ECF7B24F}"/>
              </a:ext>
            </a:extLst>
          </p:cNvP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133600" y="1066800"/>
            <a:ext cx="4267200" cy="4901504"/>
          </a:xfrm>
          <a:prstGeom prst="rect">
            <a:avLst/>
          </a:prstGeom>
          <a:noFill/>
          <a:ln>
            <a:noFill/>
          </a:ln>
        </p:spPr>
      </p:pic>
    </p:spTree>
    <p:extLst>
      <p:ext uri="{BB962C8B-B14F-4D97-AF65-F5344CB8AC3E}">
        <p14:creationId xmlns:p14="http://schemas.microsoft.com/office/powerpoint/2010/main" val="3973347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8200" y="0"/>
            <a:ext cx="10515600" cy="691165"/>
          </a:xfrm>
          <a:solidFill>
            <a:schemeClr val="accent1"/>
          </a:solidFill>
        </p:spPr>
        <p:txBody>
          <a:bodyPr>
            <a:noAutofit/>
          </a:bodyPr>
          <a:lstStyle/>
          <a:p>
            <a:pPr algn="ctr"/>
            <a:r>
              <a:rPr lang="en-US" b="1" dirty="0">
                <a:solidFill>
                  <a:schemeClr val="bg1"/>
                </a:solidFill>
              </a:rPr>
              <a:t>Self Response</a:t>
            </a:r>
          </a:p>
        </p:txBody>
      </p:sp>
      <p:sp>
        <p:nvSpPr>
          <p:cNvPr id="5" name="Slide Number Placeholder 4"/>
          <p:cNvSpPr>
            <a:spLocks noGrp="1"/>
          </p:cNvSpPr>
          <p:nvPr>
            <p:ph type="sldNum" sz="quarter" idx="12"/>
          </p:nvPr>
        </p:nvSpPr>
        <p:spPr/>
        <p:txBody>
          <a:bodyPr/>
          <a:lstStyle/>
          <a:p>
            <a:fld id="{24BFE6D4-27A9-4AE4-9EAE-AF75F97B179B}" type="slidenum">
              <a:rPr lang="en-US" smtClean="0"/>
              <a:t>13</a:t>
            </a:fld>
            <a:endParaRPr lang="en-US" dirty="0"/>
          </a:p>
        </p:txBody>
      </p:sp>
      <p:sp>
        <p:nvSpPr>
          <p:cNvPr id="6" name="TextBox 5"/>
          <p:cNvSpPr txBox="1"/>
          <p:nvPr/>
        </p:nvSpPr>
        <p:spPr>
          <a:xfrm>
            <a:off x="838200" y="3938045"/>
            <a:ext cx="10911114" cy="166199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solidFill>
                  <a:schemeClr val="bg1"/>
                </a:solidFill>
              </a:rPr>
              <a:t>The ISR operation was created in response to lessons learned from the 2010 Census, studies, and reviews, where it was recommended that in order to optimize self-response, the Census Bureau needed to determine the optimal contact strategies for eliciting responses to the 2020 Census and to develop an internet application for self-response that appeals to as many people as possible. </a:t>
            </a:r>
          </a:p>
          <a:p>
            <a:pPr marL="285750" indent="-285750">
              <a:spcAft>
                <a:spcPts val="600"/>
              </a:spcAft>
              <a:buFont typeface="Arial" panose="020B0604020202020204" pitchFamily="34" charset="0"/>
              <a:buChar char="•"/>
            </a:pPr>
            <a:r>
              <a:rPr lang="en-US" sz="1400" dirty="0">
                <a:solidFill>
                  <a:schemeClr val="bg1"/>
                </a:solidFill>
              </a:rPr>
              <a:t>Maximizing online responses reduces the need for more expensive paper data capture and in-person follow-up.</a:t>
            </a:r>
          </a:p>
          <a:p>
            <a:pPr marL="285750" indent="-285750">
              <a:buFont typeface="Arial" panose="020B0604020202020204" pitchFamily="34" charset="0"/>
              <a:buChar char="•"/>
            </a:pPr>
            <a:r>
              <a:rPr lang="en-US" sz="1400" dirty="0">
                <a:solidFill>
                  <a:schemeClr val="bg1"/>
                </a:solidFill>
                <a:latin typeface="Calibri" panose="020F0502020204030204" pitchFamily="34" charset="0"/>
              </a:rPr>
              <a:t> Self-response will begin March 12, 2020 and it normally goes a couple days past the end of NRFU (July 2020). </a:t>
            </a:r>
          </a:p>
          <a:p>
            <a:r>
              <a:rPr lang="en-US" dirty="0">
                <a:solidFill>
                  <a:schemeClr val="bg1"/>
                </a:solidFill>
              </a:rPr>
              <a:t> </a:t>
            </a:r>
          </a:p>
        </p:txBody>
      </p:sp>
      <p:grpSp>
        <p:nvGrpSpPr>
          <p:cNvPr id="2" name="Group 1">
            <a:extLst>
              <a:ext uri="{FF2B5EF4-FFF2-40B4-BE49-F238E27FC236}">
                <a16:creationId xmlns:a16="http://schemas.microsoft.com/office/drawing/2014/main" id="{0FD41E7F-D09F-40D3-9B2E-FC1747D6EC0E}"/>
              </a:ext>
            </a:extLst>
          </p:cNvPr>
          <p:cNvGrpSpPr/>
          <p:nvPr/>
        </p:nvGrpSpPr>
        <p:grpSpPr>
          <a:xfrm>
            <a:off x="1948381" y="1828800"/>
            <a:ext cx="8414819" cy="2494775"/>
            <a:chOff x="457200" y="1056290"/>
            <a:chExt cx="8414819" cy="2494775"/>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9980" y="1056290"/>
              <a:ext cx="5552039" cy="2494775"/>
            </a:xfrm>
            <a:prstGeom prst="rect">
              <a:avLst/>
            </a:prstGeom>
            <a:effectLst>
              <a:softEdge rad="31750"/>
            </a:effectLst>
          </p:spPr>
        </p:pic>
        <p:pic>
          <p:nvPicPr>
            <p:cNvPr id="7" name="Picture 6">
              <a:extLst>
                <a:ext uri="{FF2B5EF4-FFF2-40B4-BE49-F238E27FC236}">
                  <a16:creationId xmlns:a16="http://schemas.microsoft.com/office/drawing/2014/main" id="{E9BBF2E8-6F73-48AC-9D1E-7D3E617BE127}"/>
                </a:ext>
              </a:extLst>
            </p:cNvPr>
            <p:cNvPicPr>
              <a:picLocks noChangeAspect="1"/>
            </p:cNvPicPr>
            <p:nvPr/>
          </p:nvPicPr>
          <p:blipFill rotWithShape="1">
            <a:blip r:embed="rId4">
              <a:extLst>
                <a:ext uri="{28A0092B-C50C-407E-A947-70E740481C1C}">
                  <a14:useLocalDpi xmlns:a14="http://schemas.microsoft.com/office/drawing/2010/main" val="0"/>
                </a:ext>
              </a:extLst>
            </a:blip>
            <a:srcRect l="20081" r="4" b="4"/>
            <a:stretch/>
          </p:blipFill>
          <p:spPr>
            <a:xfrm>
              <a:off x="457200" y="1066800"/>
              <a:ext cx="2895600" cy="2427555"/>
            </a:xfrm>
            <a:prstGeom prst="rect">
              <a:avLst/>
            </a:prstGeom>
          </p:spPr>
        </p:pic>
      </p:grpSp>
    </p:spTree>
    <p:extLst>
      <p:ext uri="{BB962C8B-B14F-4D97-AF65-F5344CB8AC3E}">
        <p14:creationId xmlns:p14="http://schemas.microsoft.com/office/powerpoint/2010/main" val="3243463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We take having fun very seriously.">
            <a:extLst>
              <a:ext uri="{FF2B5EF4-FFF2-40B4-BE49-F238E27FC236}">
                <a16:creationId xmlns:a16="http://schemas.microsoft.com/office/drawing/2014/main" id="{BF2C02CE-60D3-4678-93AE-E8951558A851}"/>
              </a:ext>
            </a:extLst>
          </p:cNvPr>
          <p:cNvPicPr>
            <a:picLocks noChangeAspect="1" noChangeArrowheads="1"/>
          </p:cNvPicPr>
          <p:nvPr/>
        </p:nvPicPr>
        <p:blipFill>
          <a:blip r:embed="rId3" cstate="print"/>
          <a:stretch>
            <a:fillRect/>
          </a:stretch>
        </p:blipFill>
        <p:spPr bwMode="auto">
          <a:xfrm>
            <a:off x="6934200" y="1676400"/>
            <a:ext cx="4419600" cy="4011411"/>
          </a:xfrm>
          <a:prstGeom prst="rect">
            <a:avLst/>
          </a:prstGeom>
          <a:solidFill>
            <a:schemeClr val="accent6">
              <a:lumMod val="75000"/>
            </a:schemeClr>
          </a:solidFill>
          <a:ln w="38100">
            <a:noFill/>
          </a:ln>
        </p:spPr>
      </p:pic>
      <p:sp>
        <p:nvSpPr>
          <p:cNvPr id="2" name="Title 1"/>
          <p:cNvSpPr>
            <a:spLocks noGrp="1"/>
          </p:cNvSpPr>
          <p:nvPr>
            <p:ph type="title"/>
          </p:nvPr>
        </p:nvSpPr>
        <p:spPr>
          <a:xfrm>
            <a:off x="838200" y="0"/>
            <a:ext cx="10515600" cy="1046580"/>
          </a:xfrm>
          <a:solidFill>
            <a:schemeClr val="accent1"/>
          </a:solidFill>
        </p:spPr>
        <p:txBody>
          <a:bodyPr>
            <a:normAutofit/>
          </a:bodyPr>
          <a:lstStyle/>
          <a:p>
            <a:pPr algn="ctr"/>
            <a:r>
              <a:rPr lang="en-US" sz="4000" b="1" dirty="0">
                <a:solidFill>
                  <a:schemeClr val="bg1"/>
                </a:solidFill>
                <a:latin typeface="+mn-lt"/>
              </a:rPr>
              <a:t>Target Populations</a:t>
            </a:r>
          </a:p>
        </p:txBody>
      </p:sp>
      <p:sp>
        <p:nvSpPr>
          <p:cNvPr id="5" name="Content Placeholder 4"/>
          <p:cNvSpPr>
            <a:spLocks noGrp="1"/>
          </p:cNvSpPr>
          <p:nvPr>
            <p:ph sz="half" idx="1"/>
          </p:nvPr>
        </p:nvSpPr>
        <p:spPr>
          <a:xfrm>
            <a:off x="1066800" y="1847348"/>
            <a:ext cx="5638800" cy="2160004"/>
          </a:xfrm>
        </p:spPr>
        <p:txBody>
          <a:bodyPr>
            <a:normAutofit fontScale="77500" lnSpcReduction="20000"/>
          </a:bodyPr>
          <a:lstStyle/>
          <a:p>
            <a:r>
              <a:rPr lang="en-US" dirty="0"/>
              <a:t>Children 5yrs and under</a:t>
            </a:r>
          </a:p>
          <a:p>
            <a:r>
              <a:rPr lang="en-US" dirty="0"/>
              <a:t>Veterans</a:t>
            </a:r>
          </a:p>
          <a:p>
            <a:r>
              <a:rPr lang="en-US" dirty="0"/>
              <a:t>People with disabilities</a:t>
            </a:r>
          </a:p>
          <a:p>
            <a:r>
              <a:rPr lang="en-US" dirty="0"/>
              <a:t>Homeless</a:t>
            </a:r>
          </a:p>
          <a:p>
            <a:r>
              <a:rPr lang="en-US" dirty="0"/>
              <a:t>People living in rural America</a:t>
            </a:r>
          </a:p>
          <a:p>
            <a:r>
              <a:rPr lang="en-US" dirty="0"/>
              <a:t>Low income and underserved</a:t>
            </a:r>
          </a:p>
        </p:txBody>
      </p:sp>
      <p:sp>
        <p:nvSpPr>
          <p:cNvPr id="6" name="Content Placeholder 5"/>
          <p:cNvSpPr>
            <a:spLocks noGrp="1"/>
          </p:cNvSpPr>
          <p:nvPr>
            <p:ph sz="half" idx="2"/>
          </p:nvPr>
        </p:nvSpPr>
        <p:spPr>
          <a:xfrm>
            <a:off x="1066800" y="4038600"/>
            <a:ext cx="5638800" cy="2160004"/>
          </a:xfrm>
        </p:spPr>
        <p:txBody>
          <a:bodyPr>
            <a:normAutofit fontScale="77500" lnSpcReduction="20000"/>
          </a:bodyPr>
          <a:lstStyle/>
          <a:p>
            <a:r>
              <a:rPr lang="en-US" dirty="0"/>
              <a:t>Senior citizens</a:t>
            </a:r>
          </a:p>
          <a:p>
            <a:r>
              <a:rPr lang="en-US" dirty="0"/>
              <a:t>Migrant farm workers</a:t>
            </a:r>
          </a:p>
          <a:p>
            <a:r>
              <a:rPr lang="en-US" dirty="0"/>
              <a:t>Foreign Born - Immigrants</a:t>
            </a:r>
          </a:p>
          <a:p>
            <a:r>
              <a:rPr lang="en-US" dirty="0"/>
              <a:t>Persons with limited English proficiency</a:t>
            </a:r>
          </a:p>
          <a:p>
            <a:r>
              <a:rPr lang="en-US" dirty="0"/>
              <a:t>Renters</a:t>
            </a:r>
          </a:p>
        </p:txBody>
      </p:sp>
      <p:sp>
        <p:nvSpPr>
          <p:cNvPr id="4" name="Slide Number Placeholder 3"/>
          <p:cNvSpPr>
            <a:spLocks noGrp="1"/>
          </p:cNvSpPr>
          <p:nvPr>
            <p:ph type="sldNum" sz="quarter" idx="12"/>
          </p:nvPr>
        </p:nvSpPr>
        <p:spPr/>
        <p:txBody>
          <a:bodyPr/>
          <a:lstStyle/>
          <a:p>
            <a:fld id="{24BFE6D4-27A9-4AE4-9EAE-AF75F97B179B}" type="slidenum">
              <a:rPr lang="en-US" smtClean="0"/>
              <a:t>14</a:t>
            </a:fld>
            <a:endParaRPr lang="en-US" dirty="0"/>
          </a:p>
        </p:txBody>
      </p:sp>
    </p:spTree>
    <p:extLst>
      <p:ext uri="{BB962C8B-B14F-4D97-AF65-F5344CB8AC3E}">
        <p14:creationId xmlns:p14="http://schemas.microsoft.com/office/powerpoint/2010/main" val="3326787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81200" y="1417639"/>
            <a:ext cx="8229600" cy="4708525"/>
          </a:xfrm>
        </p:spPr>
        <p:txBody>
          <a:bodyPr/>
          <a:lstStyle/>
          <a:p>
            <a:r>
              <a:rPr lang="en-US" dirty="0">
                <a:solidFill>
                  <a:schemeClr val="tx1"/>
                </a:solidFill>
              </a:rPr>
              <a:t>Accurate Census data comes from accurate geographic data, including addresses and boundaries.  Local governments are the best sources for address and boundary data.</a:t>
            </a:r>
          </a:p>
          <a:p>
            <a:r>
              <a:rPr lang="en-US" dirty="0">
                <a:solidFill>
                  <a:schemeClr val="tx1"/>
                </a:solidFill>
              </a:rPr>
              <a:t>Local government participation in </a:t>
            </a:r>
            <a:r>
              <a:rPr lang="en-US" b="1" i="1" dirty="0">
                <a:solidFill>
                  <a:schemeClr val="tx1"/>
                </a:solidFill>
              </a:rPr>
              <a:t>2020 Geographic Partnership Programs</a:t>
            </a:r>
            <a:r>
              <a:rPr lang="en-US" dirty="0">
                <a:solidFill>
                  <a:schemeClr val="tx1"/>
                </a:solidFill>
              </a:rPr>
              <a:t> provide opportunities to work together to ensure the best and most useful results possible.</a:t>
            </a:r>
          </a:p>
          <a:p>
            <a:endParaRPr lang="en-US" dirty="0"/>
          </a:p>
        </p:txBody>
      </p:sp>
      <p:sp>
        <p:nvSpPr>
          <p:cNvPr id="6" name="Title 1">
            <a:extLst>
              <a:ext uri="{FF2B5EF4-FFF2-40B4-BE49-F238E27FC236}">
                <a16:creationId xmlns:a16="http://schemas.microsoft.com/office/drawing/2014/main" id="{67D5495A-36F1-4AAC-A91E-389A704F907F}"/>
              </a:ext>
            </a:extLst>
          </p:cNvPr>
          <p:cNvSpPr txBox="1">
            <a:spLocks/>
          </p:cNvSpPr>
          <p:nvPr/>
        </p:nvSpPr>
        <p:spPr>
          <a:xfrm>
            <a:off x="762000" y="0"/>
            <a:ext cx="10668000" cy="1066800"/>
          </a:xfrm>
          <a:prstGeom prst="rect">
            <a:avLst/>
          </a:prstGeom>
          <a:solidFill>
            <a:schemeClr val="accent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indent="-228600" algn="ctr">
              <a:spcBef>
                <a:spcPts val="1000"/>
              </a:spcBef>
            </a:pPr>
            <a:r>
              <a:rPr lang="en-US" sz="4000" b="1" dirty="0">
                <a:solidFill>
                  <a:schemeClr val="bg1"/>
                </a:solidFill>
              </a:rPr>
              <a:t>Geographic Partnership Programs</a:t>
            </a:r>
          </a:p>
        </p:txBody>
      </p:sp>
    </p:spTree>
    <p:extLst>
      <p:ext uri="{BB962C8B-B14F-4D97-AF65-F5344CB8AC3E}">
        <p14:creationId xmlns:p14="http://schemas.microsoft.com/office/powerpoint/2010/main" val="881422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447800"/>
          </a:xfrm>
          <a:noFill/>
          <a:scene3d>
            <a:camera prst="orthographicFront"/>
            <a:lightRig rig="threePt" dir="t"/>
          </a:scene3d>
          <a:sp3d>
            <a:bevelT prst="relaxedInset"/>
          </a:sp3d>
        </p:spPr>
        <p:txBody>
          <a:bodyPr>
            <a:noAutofit/>
          </a:bodyPr>
          <a:lstStyle/>
          <a:p>
            <a:r>
              <a:rPr lang="en-US" sz="4000" dirty="0">
                <a:solidFill>
                  <a:srgbClr val="C00000"/>
                </a:solidFill>
              </a:rPr>
              <a:t>2020 Census Geographic Partnerships</a:t>
            </a:r>
          </a:p>
        </p:txBody>
      </p:sp>
      <p:sp>
        <p:nvSpPr>
          <p:cNvPr id="3" name="Content Placeholder 2"/>
          <p:cNvSpPr>
            <a:spLocks noGrp="1"/>
          </p:cNvSpPr>
          <p:nvPr>
            <p:ph idx="1"/>
          </p:nvPr>
        </p:nvSpPr>
        <p:spPr>
          <a:xfrm>
            <a:off x="1981200" y="1295401"/>
            <a:ext cx="8229600" cy="4830763"/>
          </a:xfrm>
        </p:spPr>
        <p:txBody>
          <a:bodyPr>
            <a:normAutofit lnSpcReduction="10000"/>
          </a:bodyPr>
          <a:lstStyle/>
          <a:p>
            <a:r>
              <a:rPr lang="en-US" b="1" dirty="0"/>
              <a:t>Local Update of Census Addresses (LUCA) </a:t>
            </a:r>
            <a:r>
              <a:rPr lang="en-US" dirty="0"/>
              <a:t>– Partner review period March-July 2018 (120 days).  Feedback to participants in August 2019.</a:t>
            </a:r>
          </a:p>
          <a:p>
            <a:r>
              <a:rPr lang="en-US" b="1" dirty="0"/>
              <a:t>New Construction</a:t>
            </a:r>
            <a:r>
              <a:rPr lang="en-US" dirty="0"/>
              <a:t> – Program to add newly constructed housing unit addresses to Census; planned for August-November 2019.  </a:t>
            </a:r>
          </a:p>
          <a:p>
            <a:r>
              <a:rPr lang="en-US" b="1" dirty="0"/>
              <a:t>Boundary and Annexation Survey (BAS)</a:t>
            </a:r>
            <a:r>
              <a:rPr lang="en-US" dirty="0"/>
              <a:t> – Annual survey. Partner review period January-May.</a:t>
            </a:r>
          </a:p>
          <a:p>
            <a:r>
              <a:rPr lang="en-US" b="1" dirty="0"/>
              <a:t>Participant Statistical Areas Program (PSAP)</a:t>
            </a:r>
            <a:r>
              <a:rPr lang="en-US" dirty="0"/>
              <a:t> – To edit/change tracts, block groups, and other statistical geographies for 2020 tabulations. (Review period planned for February-June 2019)</a:t>
            </a:r>
            <a:endParaRPr lang="en-US" sz="1600" dirty="0"/>
          </a:p>
          <a:p>
            <a:pPr marL="0" indent="0">
              <a:buNone/>
            </a:pPr>
            <a:endParaRPr lang="en-US" dirty="0"/>
          </a:p>
          <a:p>
            <a:endParaRPr lang="en-US" dirty="0"/>
          </a:p>
        </p:txBody>
      </p:sp>
      <p:sp>
        <p:nvSpPr>
          <p:cNvPr id="5" name="Title 1">
            <a:extLst>
              <a:ext uri="{FF2B5EF4-FFF2-40B4-BE49-F238E27FC236}">
                <a16:creationId xmlns:a16="http://schemas.microsoft.com/office/drawing/2014/main" id="{C6AD7844-23F3-47A6-86B4-2F67FC7B9965}"/>
              </a:ext>
            </a:extLst>
          </p:cNvPr>
          <p:cNvSpPr txBox="1">
            <a:spLocks/>
          </p:cNvSpPr>
          <p:nvPr/>
        </p:nvSpPr>
        <p:spPr>
          <a:xfrm>
            <a:off x="762000" y="0"/>
            <a:ext cx="10668000" cy="1066800"/>
          </a:xfrm>
          <a:prstGeom prst="rect">
            <a:avLst/>
          </a:prstGeom>
          <a:solidFill>
            <a:schemeClr val="accent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indent="-228600" algn="ctr">
              <a:spcBef>
                <a:spcPts val="1000"/>
              </a:spcBef>
            </a:pPr>
            <a:r>
              <a:rPr lang="en-US" sz="4000" b="1" dirty="0">
                <a:solidFill>
                  <a:schemeClr val="bg1"/>
                </a:solidFill>
                <a:latin typeface="Calibri" panose="020F0502020204030204" pitchFamily="34" charset="0"/>
                <a:cs typeface="Times New Roman" panose="02020603050405020304" pitchFamily="18" charset="0"/>
              </a:rPr>
              <a:t>2020 New Construction Program</a:t>
            </a:r>
            <a:endParaRPr lang="en-US" sz="4000" b="1" dirty="0">
              <a:solidFill>
                <a:schemeClr val="bg1"/>
              </a:solidFill>
            </a:endParaRPr>
          </a:p>
        </p:txBody>
      </p:sp>
    </p:spTree>
    <p:extLst>
      <p:ext uri="{BB962C8B-B14F-4D97-AF65-F5344CB8AC3E}">
        <p14:creationId xmlns:p14="http://schemas.microsoft.com/office/powerpoint/2010/main" val="1844114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268A5C4-149D-4D66-BABE-E6DD2BE69C90}" type="slidenum">
              <a:rPr lang="en-US" smtClean="0"/>
              <a:pPr/>
              <a:t>17</a:t>
            </a:fld>
            <a:endParaRPr lang="en-US" dirty="0"/>
          </a:p>
        </p:txBody>
      </p:sp>
      <p:sp>
        <p:nvSpPr>
          <p:cNvPr id="6" name="Content Placeholder 2"/>
          <p:cNvSpPr>
            <a:spLocks noGrp="1"/>
          </p:cNvSpPr>
          <p:nvPr>
            <p:ph idx="1"/>
          </p:nvPr>
        </p:nvSpPr>
        <p:spPr>
          <a:xfrm>
            <a:off x="2057400" y="1524000"/>
            <a:ext cx="8229600" cy="4572000"/>
          </a:xfrm>
        </p:spPr>
        <p:txBody>
          <a:bodyPr>
            <a:normAutofit fontScale="92500" lnSpcReduction="20000"/>
          </a:bodyPr>
          <a:lstStyle/>
          <a:p>
            <a:pPr>
              <a:spcAft>
                <a:spcPts val="1200"/>
              </a:spcAft>
            </a:pPr>
            <a:r>
              <a:rPr lang="en-US" dirty="0"/>
              <a:t>Non-Title 13.</a:t>
            </a:r>
          </a:p>
          <a:p>
            <a:pPr>
              <a:spcAft>
                <a:spcPts val="1200"/>
              </a:spcAft>
            </a:pPr>
            <a:r>
              <a:rPr lang="en-US" dirty="0"/>
              <a:t>Decennial program designed to capture new addresses for housing units that will be habitable on Census Day (April 1, 2020). </a:t>
            </a:r>
          </a:p>
          <a:p>
            <a:r>
              <a:rPr lang="en-US" dirty="0"/>
              <a:t>Address submissions will require either:</a:t>
            </a:r>
          </a:p>
          <a:p>
            <a:pPr lvl="1"/>
            <a:r>
              <a:rPr lang="en-US" dirty="0"/>
              <a:t>State/County/Tract/Block Geocodes or </a:t>
            </a:r>
          </a:p>
          <a:p>
            <a:pPr lvl="1">
              <a:spcAft>
                <a:spcPts val="1200"/>
              </a:spcAft>
            </a:pPr>
            <a:r>
              <a:rPr lang="en-US" dirty="0"/>
              <a:t>Latitude/Longitude Coordinates</a:t>
            </a:r>
          </a:p>
          <a:p>
            <a:r>
              <a:rPr lang="en-US" dirty="0"/>
              <a:t>Available in Self-Response Type of Enumeration areas.</a:t>
            </a:r>
          </a:p>
          <a:p>
            <a:pPr lvl="1">
              <a:spcAft>
                <a:spcPts val="1200"/>
              </a:spcAft>
            </a:pPr>
            <a:r>
              <a:rPr lang="en-US" dirty="0"/>
              <a:t>New addresses in non-Self-Response areas will be captured during field operations. </a:t>
            </a:r>
          </a:p>
          <a:p>
            <a:r>
              <a:rPr lang="en-US" dirty="0"/>
              <a:t>Tentatively scheduled:  August-November 2019.</a:t>
            </a:r>
          </a:p>
          <a:p>
            <a:endParaRPr lang="en-US" dirty="0"/>
          </a:p>
        </p:txBody>
      </p:sp>
      <p:sp>
        <p:nvSpPr>
          <p:cNvPr id="8" name="Title 1">
            <a:extLst>
              <a:ext uri="{FF2B5EF4-FFF2-40B4-BE49-F238E27FC236}">
                <a16:creationId xmlns:a16="http://schemas.microsoft.com/office/drawing/2014/main" id="{646E2B3D-0E89-4366-953F-B38315579DF3}"/>
              </a:ext>
            </a:extLst>
          </p:cNvPr>
          <p:cNvSpPr txBox="1">
            <a:spLocks/>
          </p:cNvSpPr>
          <p:nvPr/>
        </p:nvSpPr>
        <p:spPr>
          <a:xfrm>
            <a:off x="762000" y="0"/>
            <a:ext cx="10668000" cy="1066800"/>
          </a:xfrm>
          <a:prstGeom prst="rect">
            <a:avLst/>
          </a:prstGeom>
          <a:solidFill>
            <a:schemeClr val="accent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indent="-228600" algn="ctr">
              <a:spcBef>
                <a:spcPts val="1000"/>
              </a:spcBef>
            </a:pPr>
            <a:r>
              <a:rPr lang="en-US" sz="4000" b="1" dirty="0">
                <a:solidFill>
                  <a:schemeClr val="bg1"/>
                </a:solidFill>
                <a:latin typeface="Calibri" panose="020F0502020204030204" pitchFamily="34" charset="0"/>
                <a:cs typeface="Times New Roman" panose="02020603050405020304" pitchFamily="18" charset="0"/>
              </a:rPr>
              <a:t>2020 New Construction Program</a:t>
            </a:r>
            <a:endParaRPr lang="en-US" sz="4000" b="1" dirty="0">
              <a:solidFill>
                <a:schemeClr val="bg1"/>
              </a:solidFill>
            </a:endParaRPr>
          </a:p>
        </p:txBody>
      </p:sp>
    </p:spTree>
    <p:extLst>
      <p:ext uri="{BB962C8B-B14F-4D97-AF65-F5344CB8AC3E}">
        <p14:creationId xmlns:p14="http://schemas.microsoft.com/office/powerpoint/2010/main" val="1407188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0670BF-F4D3-4937-8EC3-0A49CA2B88EA}"/>
              </a:ext>
            </a:extLst>
          </p:cNvPr>
          <p:cNvSpPr>
            <a:spLocks noGrp="1"/>
          </p:cNvSpPr>
          <p:nvPr>
            <p:ph type="sldNum" sz="quarter" idx="10"/>
          </p:nvPr>
        </p:nvSpPr>
        <p:spPr>
          <a:xfrm>
            <a:off x="10825930" y="6223702"/>
            <a:ext cx="570728" cy="314067"/>
          </a:xfrm>
        </p:spPr>
        <p:txBody>
          <a:bodyPr>
            <a:normAutofit/>
          </a:bodyPr>
          <a:lstStyle/>
          <a:p>
            <a:pPr>
              <a:spcAft>
                <a:spcPts val="600"/>
              </a:spcAft>
            </a:pPr>
            <a:fld id="{25B02A65-3D1E-45BD-9983-4ADAC5079F8B}" type="slidenum">
              <a:rPr lang="en-US" sz="1000">
                <a:solidFill>
                  <a:srgbClr val="898989"/>
                </a:solidFill>
              </a:rPr>
              <a:pPr>
                <a:spcAft>
                  <a:spcPts val="600"/>
                </a:spcAft>
              </a:pPr>
              <a:t>18</a:t>
            </a:fld>
            <a:endParaRPr lang="en-US" sz="1000">
              <a:solidFill>
                <a:srgbClr val="898989"/>
              </a:solidFill>
            </a:endParaRPr>
          </a:p>
        </p:txBody>
      </p:sp>
      <p:sp>
        <p:nvSpPr>
          <p:cNvPr id="6" name="TextBox 5">
            <a:extLst>
              <a:ext uri="{FF2B5EF4-FFF2-40B4-BE49-F238E27FC236}">
                <a16:creationId xmlns:a16="http://schemas.microsoft.com/office/drawing/2014/main" id="{6DFB378D-08B9-45EC-894F-249DE5FE08B5}"/>
              </a:ext>
            </a:extLst>
          </p:cNvPr>
          <p:cNvSpPr txBox="1"/>
          <p:nvPr/>
        </p:nvSpPr>
        <p:spPr>
          <a:xfrm>
            <a:off x="0" y="838200"/>
            <a:ext cx="2895600" cy="4924425"/>
          </a:xfrm>
          <a:prstGeom prst="rect">
            <a:avLst/>
          </a:prstGeom>
          <a:noFill/>
        </p:spPr>
        <p:txBody>
          <a:bodyPr wrap="square" rtlCol="0">
            <a:spAutoFit/>
          </a:bodyPr>
          <a:lstStyle/>
          <a:p>
            <a:pPr marL="342900" lvl="0" indent="-342900">
              <a:buFont typeface="Arial" panose="020B0604020202020204" pitchFamily="34" charset="0"/>
              <a:buChar char="•"/>
            </a:pPr>
            <a:r>
              <a:rPr lang="en-US" sz="2000" b="1" dirty="0"/>
              <a:t>Created by Governor Roy Cooper, who appointed Secretary of the NC Department of Administration, Machelle Sanders to be the chairperson</a:t>
            </a:r>
          </a:p>
          <a:p>
            <a:pPr marL="342900" indent="-342900">
              <a:buFont typeface="Arial" panose="020B0604020202020204" pitchFamily="34" charset="0"/>
              <a:buChar char="•"/>
            </a:pPr>
            <a:endParaRPr lang="en-US" sz="2000" b="1" dirty="0"/>
          </a:p>
          <a:p>
            <a:pPr marL="342900" lvl="0" indent="-342900">
              <a:buFont typeface="Arial" panose="020B0604020202020204" pitchFamily="34" charset="0"/>
              <a:buChar char="•"/>
            </a:pPr>
            <a:r>
              <a:rPr lang="en-US" sz="2000" b="1" dirty="0"/>
              <a:t>Comprised of citizens, elected officials, and business leaders across all racial, ethnic and social spectrums</a:t>
            </a:r>
          </a:p>
          <a:p>
            <a:pPr marL="285750" indent="-285750">
              <a:buFont typeface="Arial" panose="020B0604020202020204" pitchFamily="34" charset="0"/>
              <a:buChar char="•"/>
            </a:pPr>
            <a:endParaRPr lang="en-US" dirty="0"/>
          </a:p>
          <a:p>
            <a:endParaRPr lang="en-US" dirty="0"/>
          </a:p>
          <a:p>
            <a:endParaRPr lang="en-US" dirty="0"/>
          </a:p>
        </p:txBody>
      </p:sp>
      <p:sp>
        <p:nvSpPr>
          <p:cNvPr id="7" name="TextBox 6">
            <a:extLst>
              <a:ext uri="{FF2B5EF4-FFF2-40B4-BE49-F238E27FC236}">
                <a16:creationId xmlns:a16="http://schemas.microsoft.com/office/drawing/2014/main" id="{3A9FC7AE-6CF3-4B9A-84BC-240B6FF80050}"/>
              </a:ext>
            </a:extLst>
          </p:cNvPr>
          <p:cNvSpPr txBox="1"/>
          <p:nvPr/>
        </p:nvSpPr>
        <p:spPr>
          <a:xfrm>
            <a:off x="9296400" y="838200"/>
            <a:ext cx="2895600" cy="4401205"/>
          </a:xfrm>
          <a:prstGeom prst="rect">
            <a:avLst/>
          </a:prstGeom>
          <a:noFill/>
        </p:spPr>
        <p:txBody>
          <a:bodyPr wrap="square" rtlCol="0">
            <a:spAutoFit/>
          </a:bodyPr>
          <a:lstStyle/>
          <a:p>
            <a:pPr marL="285750" lvl="0" indent="-285750">
              <a:buFont typeface="Arial" panose="020B0604020202020204" pitchFamily="34" charset="0"/>
              <a:buChar char="•"/>
            </a:pPr>
            <a:r>
              <a:rPr lang="en-US" sz="2000" b="1" dirty="0"/>
              <a:t>They meet on a monthly basis</a:t>
            </a:r>
          </a:p>
          <a:p>
            <a:pPr marL="285750" indent="-285750">
              <a:buFont typeface="Arial" panose="020B0604020202020204" pitchFamily="34" charset="0"/>
              <a:buChar char="•"/>
            </a:pPr>
            <a:endParaRPr lang="en-US" sz="2000" b="1" dirty="0"/>
          </a:p>
          <a:p>
            <a:pPr marL="285750" lvl="0" indent="-285750">
              <a:buFont typeface="Arial" panose="020B0604020202020204" pitchFamily="34" charset="0"/>
              <a:buChar char="•"/>
            </a:pPr>
            <a:r>
              <a:rPr lang="en-US" sz="2000" b="1" dirty="0"/>
              <a:t>Tasked with increasing participation in the Census statewide</a:t>
            </a:r>
          </a:p>
          <a:p>
            <a:pPr marL="285750" lvl="0" indent="-285750">
              <a:buFont typeface="Arial" panose="020B0604020202020204" pitchFamily="34" charset="0"/>
              <a:buChar char="•"/>
            </a:pPr>
            <a:endParaRPr lang="en-US" sz="2000" b="1" dirty="0"/>
          </a:p>
          <a:p>
            <a:pPr marL="285750" lvl="0" indent="-285750">
              <a:buFont typeface="Arial" panose="020B0604020202020204" pitchFamily="34" charset="0"/>
              <a:buChar char="•"/>
            </a:pPr>
            <a:r>
              <a:rPr lang="en-US" sz="2000" b="1" dirty="0"/>
              <a:t>The main goal is to coordinate resources and advocate efforts to accurately county those who have been historically undercounted</a:t>
            </a:r>
          </a:p>
        </p:txBody>
      </p:sp>
      <p:sp>
        <p:nvSpPr>
          <p:cNvPr id="8" name="Rectangle 7">
            <a:extLst>
              <a:ext uri="{FF2B5EF4-FFF2-40B4-BE49-F238E27FC236}">
                <a16:creationId xmlns:a16="http://schemas.microsoft.com/office/drawing/2014/main" id="{0E0F1367-9DD8-4F46-965D-0BBB0F0032AB}"/>
              </a:ext>
            </a:extLst>
          </p:cNvPr>
          <p:cNvSpPr/>
          <p:nvPr/>
        </p:nvSpPr>
        <p:spPr>
          <a:xfrm>
            <a:off x="1752600" y="217658"/>
            <a:ext cx="8170675" cy="523220"/>
          </a:xfrm>
          <a:prstGeom prst="rect">
            <a:avLst/>
          </a:prstGeom>
        </p:spPr>
        <p:txBody>
          <a:bodyPr wrap="square">
            <a:spAutoFit/>
          </a:bodyPr>
          <a:lstStyle/>
          <a:p>
            <a:pPr algn="ctr"/>
            <a:r>
              <a:rPr lang="en-US" sz="2800" b="1" spc="100" dirty="0">
                <a:solidFill>
                  <a:schemeClr val="accent1">
                    <a:lumMod val="75000"/>
                  </a:schemeClr>
                </a:solidFill>
              </a:rPr>
              <a:t>North Carolina 2020 Complete Count Commission</a:t>
            </a:r>
            <a:endParaRPr lang="en-US" sz="2800" spc="100" dirty="0">
              <a:solidFill>
                <a:schemeClr val="accent1">
                  <a:lumMod val="75000"/>
                </a:schemeClr>
              </a:solidFill>
            </a:endParaRPr>
          </a:p>
        </p:txBody>
      </p:sp>
      <p:pic>
        <p:nvPicPr>
          <p:cNvPr id="12" name="Picture 11">
            <a:extLst>
              <a:ext uri="{FF2B5EF4-FFF2-40B4-BE49-F238E27FC236}">
                <a16:creationId xmlns:a16="http://schemas.microsoft.com/office/drawing/2014/main" id="{E77C4C45-2A3B-45B3-AB66-6679D3D8FE73}"/>
              </a:ext>
            </a:extLst>
          </p:cNvPr>
          <p:cNvPicPr>
            <a:picLocks noChangeAspect="1"/>
          </p:cNvPicPr>
          <p:nvPr/>
        </p:nvPicPr>
        <p:blipFill>
          <a:blip r:embed="rId3"/>
          <a:stretch>
            <a:fillRect/>
          </a:stretch>
        </p:blipFill>
        <p:spPr>
          <a:xfrm>
            <a:off x="2819400" y="841717"/>
            <a:ext cx="6553200" cy="4953000"/>
          </a:xfrm>
          <a:prstGeom prst="rect">
            <a:avLst/>
          </a:prstGeom>
        </p:spPr>
      </p:pic>
    </p:spTree>
    <p:extLst>
      <p:ext uri="{BB962C8B-B14F-4D97-AF65-F5344CB8AC3E}">
        <p14:creationId xmlns:p14="http://schemas.microsoft.com/office/powerpoint/2010/main" val="488350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86FC4B-AECC-C440-B70F-90B6D8C99882}"/>
              </a:ext>
            </a:extLst>
          </p:cNvPr>
          <p:cNvPicPr>
            <a:picLocks noChangeAspect="1"/>
          </p:cNvPicPr>
          <p:nvPr/>
        </p:nvPicPr>
        <p:blipFill rotWithShape="1">
          <a:blip r:embed="rId3">
            <a:extLst>
              <a:ext uri="{28A0092B-C50C-407E-A947-70E740481C1C}">
                <a14:useLocalDpi xmlns:a14="http://schemas.microsoft.com/office/drawing/2010/main" val="0"/>
              </a:ext>
            </a:extLst>
          </a:blip>
          <a:srcRect l="20049" r="13226"/>
          <a:stretch/>
        </p:blipFill>
        <p:spPr>
          <a:xfrm>
            <a:off x="7060689" y="1639745"/>
            <a:ext cx="3607311" cy="4054675"/>
          </a:xfrm>
          <a:prstGeom prst="rect">
            <a:avLst/>
          </a:prstGeom>
          <a:effectLst/>
        </p:spPr>
      </p:pic>
      <p:sp>
        <p:nvSpPr>
          <p:cNvPr id="4" name="Content Placeholder 3"/>
          <p:cNvSpPr>
            <a:spLocks noGrp="1"/>
          </p:cNvSpPr>
          <p:nvPr>
            <p:ph idx="1"/>
          </p:nvPr>
        </p:nvSpPr>
        <p:spPr>
          <a:xfrm>
            <a:off x="648930" y="1447800"/>
            <a:ext cx="5142270" cy="4776020"/>
          </a:xfrm>
        </p:spPr>
        <p:txBody>
          <a:bodyPr>
            <a:normAutofit lnSpcReduction="10000"/>
          </a:bodyPr>
          <a:lstStyle/>
          <a:p>
            <a:r>
              <a:rPr lang="en-US" sz="1800" dirty="0"/>
              <a:t>Ultimately, the success of the 2020 Census depends on everyone’s participation. One way to ensure success is by forming a Complete Count Committee.</a:t>
            </a:r>
          </a:p>
          <a:p>
            <a:pPr marL="0" indent="0">
              <a:buNone/>
            </a:pPr>
            <a:endParaRPr lang="en-US" sz="1800" dirty="0"/>
          </a:p>
          <a:p>
            <a:r>
              <a:rPr lang="en-US" sz="1800" dirty="0"/>
              <a:t>State and local governments, businesses and community leaders form Complete Count Committees to encourage participation in their community. They develop an outreach plan tailored to the unique characteristics of their community. Then they work together to implement the plan.</a:t>
            </a:r>
          </a:p>
          <a:p>
            <a:endParaRPr lang="en-US" sz="1800" dirty="0"/>
          </a:p>
          <a:p>
            <a:r>
              <a:rPr lang="en-US" altLang="en-US" sz="1800" dirty="0"/>
              <a:t>Their focus is to encourage individuals in their community to self respond online, on the phone or by mail (if they received a questionnaire by mail)</a:t>
            </a:r>
          </a:p>
          <a:p>
            <a:endParaRPr lang="en-US" sz="1500" dirty="0"/>
          </a:p>
        </p:txBody>
      </p:sp>
      <p:sp>
        <p:nvSpPr>
          <p:cNvPr id="2" name="Slide Number Placeholder 1"/>
          <p:cNvSpPr>
            <a:spLocks noGrp="1"/>
          </p:cNvSpPr>
          <p:nvPr>
            <p:ph type="sldNum" sz="quarter" idx="12"/>
          </p:nvPr>
        </p:nvSpPr>
        <p:spPr>
          <a:xfrm>
            <a:off x="10356782" y="6356350"/>
            <a:ext cx="997017" cy="365125"/>
          </a:xfrm>
        </p:spPr>
        <p:txBody>
          <a:bodyPr>
            <a:normAutofit/>
          </a:bodyPr>
          <a:lstStyle/>
          <a:p>
            <a:pPr>
              <a:spcAft>
                <a:spcPts val="600"/>
              </a:spcAft>
            </a:pPr>
            <a:fld id="{25B02A65-3D1E-45BD-9983-4ADAC5079F8B}" type="slidenum">
              <a:rPr lang="en-US">
                <a:solidFill>
                  <a:srgbClr val="404040"/>
                </a:solidFill>
              </a:rPr>
              <a:pPr>
                <a:spcAft>
                  <a:spcPts val="600"/>
                </a:spcAft>
              </a:pPr>
              <a:t>19</a:t>
            </a:fld>
            <a:endParaRPr lang="en-US" dirty="0">
              <a:solidFill>
                <a:srgbClr val="404040"/>
              </a:solidFill>
            </a:endParaRPr>
          </a:p>
        </p:txBody>
      </p:sp>
      <p:sp>
        <p:nvSpPr>
          <p:cNvPr id="7" name="Title 1">
            <a:extLst>
              <a:ext uri="{FF2B5EF4-FFF2-40B4-BE49-F238E27FC236}">
                <a16:creationId xmlns:a16="http://schemas.microsoft.com/office/drawing/2014/main" id="{4B382EB7-C190-47ED-98D5-7B0C923419FC}"/>
              </a:ext>
            </a:extLst>
          </p:cNvPr>
          <p:cNvSpPr txBox="1">
            <a:spLocks/>
          </p:cNvSpPr>
          <p:nvPr/>
        </p:nvSpPr>
        <p:spPr>
          <a:xfrm>
            <a:off x="838200" y="0"/>
            <a:ext cx="10515600" cy="854075"/>
          </a:xfrm>
          <a:prstGeom prst="rect">
            <a:avLst/>
          </a:prstGeom>
          <a:solidFill>
            <a:schemeClr val="accent1"/>
          </a:solidFill>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indent="-228600" algn="ctr">
              <a:spcBef>
                <a:spcPts val="1000"/>
              </a:spcBef>
            </a:pPr>
            <a:br>
              <a:rPr lang="en-US" sz="3600" dirty="0">
                <a:solidFill>
                  <a:prstClr val="black"/>
                </a:solidFill>
                <a:latin typeface="Calibri" panose="020F0502020204030204"/>
                <a:ea typeface="+mn-ea"/>
                <a:cs typeface="+mn-cs"/>
              </a:rPr>
            </a:br>
            <a:r>
              <a:rPr lang="en-US" sz="6000" b="1" dirty="0">
                <a:solidFill>
                  <a:schemeClr val="bg1"/>
                </a:solidFill>
                <a:latin typeface="Calibri" panose="020F0502020204030204"/>
                <a:ea typeface="+mn-ea"/>
                <a:cs typeface="+mn-cs"/>
              </a:rPr>
              <a:t>Overview of Complete Count Committees (CCCs)</a:t>
            </a:r>
            <a:br>
              <a:rPr lang="en-US" sz="3600" dirty="0">
                <a:solidFill>
                  <a:prstClr val="black"/>
                </a:solidFill>
                <a:latin typeface="Calibri" panose="020F0502020204030204"/>
                <a:ea typeface="+mn-ea"/>
                <a:cs typeface="+mn-cs"/>
              </a:rPr>
            </a:br>
            <a:endParaRPr lang="en-US" sz="3600" dirty="0"/>
          </a:p>
        </p:txBody>
      </p:sp>
    </p:spTree>
    <p:extLst>
      <p:ext uri="{BB962C8B-B14F-4D97-AF65-F5344CB8AC3E}">
        <p14:creationId xmlns:p14="http://schemas.microsoft.com/office/powerpoint/2010/main" val="241639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0"/>
            <a:ext cx="8561538" cy="1047751"/>
          </a:xfrm>
          <a:solidFill>
            <a:schemeClr val="accent1"/>
          </a:solidFill>
          <a:effectLst>
            <a:glow rad="127000">
              <a:schemeClr val="accent1">
                <a:alpha val="72000"/>
              </a:schemeClr>
            </a:glow>
          </a:effectLst>
        </p:spPr>
        <p:txBody>
          <a:bodyPr vert="horz" lIns="91440" tIns="45720" rIns="91440" bIns="45720" rtlCol="0" anchor="b">
            <a:noAutofit/>
          </a:bodyPr>
          <a:lstStyle/>
          <a:p>
            <a:br>
              <a:rPr lang="en-US" sz="4000" b="1" i="1" dirty="0">
                <a:solidFill>
                  <a:schemeClr val="bg1"/>
                </a:solidFill>
              </a:rPr>
            </a:br>
            <a:br>
              <a:rPr lang="en-US" sz="4000" b="1" i="1" dirty="0">
                <a:solidFill>
                  <a:schemeClr val="bg1"/>
                </a:solidFill>
              </a:rPr>
            </a:br>
            <a:br>
              <a:rPr lang="en-US" sz="4000" b="1" i="1" dirty="0">
                <a:solidFill>
                  <a:schemeClr val="bg1"/>
                </a:solidFill>
              </a:rPr>
            </a:br>
            <a:br>
              <a:rPr lang="en-US" sz="4000" b="1" i="1" dirty="0">
                <a:solidFill>
                  <a:schemeClr val="bg1"/>
                </a:solidFill>
              </a:rPr>
            </a:br>
            <a:br>
              <a:rPr lang="en-US" sz="4000" b="1" i="1" dirty="0">
                <a:solidFill>
                  <a:schemeClr val="bg1"/>
                </a:solidFill>
              </a:rPr>
            </a:br>
            <a:br>
              <a:rPr lang="en-US" sz="4000" b="1" i="1" dirty="0">
                <a:solidFill>
                  <a:schemeClr val="bg1"/>
                </a:solidFill>
              </a:rPr>
            </a:br>
            <a:br>
              <a:rPr lang="en-US" sz="4000" b="1" i="1" dirty="0">
                <a:solidFill>
                  <a:schemeClr val="bg1"/>
                </a:solidFill>
              </a:rPr>
            </a:br>
            <a:br>
              <a:rPr lang="en-US" sz="4000" b="1" i="1" dirty="0">
                <a:solidFill>
                  <a:schemeClr val="bg1"/>
                </a:solidFill>
              </a:rPr>
            </a:br>
            <a:br>
              <a:rPr lang="en-US" sz="4000" b="1" i="1" dirty="0">
                <a:solidFill>
                  <a:schemeClr val="bg1"/>
                </a:solidFill>
              </a:rPr>
            </a:br>
            <a:br>
              <a:rPr lang="en-US" sz="4000" b="1" i="1" dirty="0">
                <a:solidFill>
                  <a:schemeClr val="bg1"/>
                </a:solidFill>
              </a:rPr>
            </a:br>
            <a:br>
              <a:rPr lang="en-US" sz="4000" b="1" i="1" dirty="0">
                <a:solidFill>
                  <a:schemeClr val="bg1"/>
                </a:solidFill>
              </a:rPr>
            </a:br>
            <a:br>
              <a:rPr lang="en-US" sz="4000" b="1" i="1" dirty="0">
                <a:solidFill>
                  <a:schemeClr val="bg1"/>
                </a:solidFill>
              </a:rPr>
            </a:br>
            <a:br>
              <a:rPr lang="en-US" sz="4000" b="1" i="1" dirty="0">
                <a:solidFill>
                  <a:schemeClr val="bg1"/>
                </a:solidFill>
              </a:rPr>
            </a:br>
            <a:br>
              <a:rPr lang="en-US" sz="4000" i="1" u="sng" dirty="0">
                <a:solidFill>
                  <a:schemeClr val="bg1"/>
                </a:solidFill>
                <a:ea typeface="+mj-lt"/>
                <a:cs typeface="+mj-lt"/>
              </a:rPr>
            </a:br>
            <a:r>
              <a:rPr lang="en-US" sz="3800" b="1" i="1" dirty="0">
                <a:solidFill>
                  <a:schemeClr val="bg1"/>
                </a:solidFill>
                <a:ea typeface="+mj-lt"/>
                <a:cs typeface="+mj-lt"/>
              </a:rPr>
              <a:t>2020 CENSUS </a:t>
            </a:r>
            <a:br>
              <a:rPr lang="en-US" sz="3800" b="1" i="1" dirty="0">
                <a:solidFill>
                  <a:schemeClr val="bg1"/>
                </a:solidFill>
                <a:ea typeface="+mj-lt"/>
                <a:cs typeface="+mj-lt"/>
              </a:rPr>
            </a:br>
            <a:r>
              <a:rPr lang="en-US" sz="3800" b="1" i="1" dirty="0">
                <a:solidFill>
                  <a:schemeClr val="bg1"/>
                </a:solidFill>
                <a:ea typeface="+mj-lt"/>
                <a:cs typeface="+mj-lt"/>
              </a:rPr>
              <a:t>YOUR COMMUNITIES COUNT! </a:t>
            </a:r>
            <a:endParaRPr lang="en-US" sz="3800" b="1" dirty="0"/>
          </a:p>
        </p:txBody>
      </p:sp>
      <p:sp>
        <p:nvSpPr>
          <p:cNvPr id="3" name="Subtitle 2"/>
          <p:cNvSpPr>
            <a:spLocks noGrp="1"/>
          </p:cNvSpPr>
          <p:nvPr>
            <p:ph type="subTitle" idx="1"/>
          </p:nvPr>
        </p:nvSpPr>
        <p:spPr>
          <a:xfrm>
            <a:off x="304800" y="4800600"/>
            <a:ext cx="3733800" cy="1295400"/>
          </a:xfrm>
        </p:spPr>
        <p:txBody>
          <a:bodyPr>
            <a:normAutofit/>
          </a:bodyPr>
          <a:lstStyle/>
          <a:p>
            <a:pPr algn="l"/>
            <a:r>
              <a:rPr lang="en-US" sz="2400" b="1" dirty="0">
                <a:solidFill>
                  <a:schemeClr val="tx2"/>
                </a:solidFill>
              </a:rPr>
              <a:t>Atlanta Regional Office</a:t>
            </a:r>
            <a:r>
              <a:rPr lang="en-US" sz="2400" b="1" dirty="0"/>
              <a:t> </a:t>
            </a:r>
          </a:p>
          <a:p>
            <a:pPr algn="l"/>
            <a:r>
              <a:rPr lang="en-US" sz="1800" dirty="0">
                <a:solidFill>
                  <a:schemeClr val="tx2"/>
                </a:solidFill>
              </a:rPr>
              <a:t>Managing Census Operations in</a:t>
            </a:r>
          </a:p>
          <a:p>
            <a:pPr algn="l"/>
            <a:r>
              <a:rPr lang="en-US" sz="1800" dirty="0">
                <a:solidFill>
                  <a:schemeClr val="tx2"/>
                </a:solidFill>
              </a:rPr>
              <a:t>AL, FL, GA, LA, MS, NC, SC</a:t>
            </a:r>
          </a:p>
        </p:txBody>
      </p:sp>
      <p:pic>
        <p:nvPicPr>
          <p:cNvPr id="6" name="Picture 2"/>
          <p:cNvPicPr>
            <a:picLocks noChangeAspect="1" noChangeArrowheads="1"/>
          </p:cNvPicPr>
          <p:nvPr/>
        </p:nvPicPr>
        <p:blipFill>
          <a:blip r:embed="rId3" cstate="print">
            <a:clrChange>
              <a:clrFrom>
                <a:srgbClr val="F8FBFB"/>
              </a:clrFrom>
              <a:clrTo>
                <a:srgbClr val="F8FBFB">
                  <a:alpha val="0"/>
                </a:srgbClr>
              </a:clrTo>
            </a:clrChange>
            <a:extLst>
              <a:ext uri="{BEBA8EAE-BF5A-486C-A8C5-ECC9F3942E4B}">
                <a14:imgProps xmlns:a14="http://schemas.microsoft.com/office/drawing/2010/main">
                  <a14:imgLayer r:embed="rId4">
                    <a14:imgEffect>
                      <a14:colorTemperature colorTemp="5375"/>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881748" y="990600"/>
            <a:ext cx="9167252"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2" descr="https://uscensus.sharepoint.com/SiteAssets/Tiles/Email.png"/>
          <p:cNvSpPr>
            <a:spLocks noChangeAspect="1" noChangeArrowheads="1"/>
          </p:cNvSpPr>
          <p:nvPr/>
        </p:nvSpPr>
        <p:spPr bwMode="auto">
          <a:xfrm>
            <a:off x="155575" y="-465138"/>
            <a:ext cx="971550" cy="9715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TextBox 4">
            <a:extLst>
              <a:ext uri="{FF2B5EF4-FFF2-40B4-BE49-F238E27FC236}">
                <a16:creationId xmlns:a16="http://schemas.microsoft.com/office/drawing/2014/main" id="{DC0B963E-FF20-F749-85A3-7A85CCC334EC}"/>
              </a:ext>
            </a:extLst>
          </p:cNvPr>
          <p:cNvSpPr txBox="1"/>
          <p:nvPr/>
        </p:nvSpPr>
        <p:spPr>
          <a:xfrm>
            <a:off x="4419600" y="6004867"/>
            <a:ext cx="3733414" cy="461665"/>
          </a:xfrm>
          <a:prstGeom prst="rect">
            <a:avLst/>
          </a:prstGeom>
          <a:noFill/>
        </p:spPr>
        <p:txBody>
          <a:bodyPr wrap="square" rtlCol="0">
            <a:spAutoFit/>
          </a:bodyPr>
          <a:lstStyle/>
          <a:p>
            <a:r>
              <a:rPr lang="en-US" sz="2400" dirty="0">
                <a:solidFill>
                  <a:schemeClr val="bg1"/>
                </a:solidFill>
              </a:rPr>
              <a:t>Instructors Training Guide</a:t>
            </a:r>
          </a:p>
        </p:txBody>
      </p:sp>
    </p:spTree>
    <p:extLst>
      <p:ext uri="{BB962C8B-B14F-4D97-AF65-F5344CB8AC3E}">
        <p14:creationId xmlns:p14="http://schemas.microsoft.com/office/powerpoint/2010/main" val="2336894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361082" y="2513003"/>
            <a:ext cx="3026664" cy="1682443"/>
          </a:xfrm>
          <a:prstGeom prst="rect">
            <a:avLst/>
          </a:prstGeom>
          <a:effectLst/>
        </p:spPr>
      </p:pic>
      <p:sp>
        <p:nvSpPr>
          <p:cNvPr id="3" name="Content Placeholder 2"/>
          <p:cNvSpPr>
            <a:spLocks noGrp="1"/>
          </p:cNvSpPr>
          <p:nvPr>
            <p:ph idx="1"/>
          </p:nvPr>
        </p:nvSpPr>
        <p:spPr>
          <a:xfrm>
            <a:off x="648931" y="1600200"/>
            <a:ext cx="6422847" cy="4623619"/>
          </a:xfrm>
        </p:spPr>
        <p:txBody>
          <a:bodyPr>
            <a:normAutofit/>
          </a:bodyPr>
          <a:lstStyle/>
          <a:p>
            <a:pPr lvl="1"/>
            <a:r>
              <a:rPr lang="en-US" sz="2200" dirty="0"/>
              <a:t>Complete Count Committees conduct a wide range of possible activities. For example, they host promotional events, display census information in government buildings, include census messages on customer billing statements or other correspondence, and they network with community leaders to ensure everyone is involved.</a:t>
            </a:r>
          </a:p>
          <a:p>
            <a:pPr lvl="1"/>
            <a:r>
              <a:rPr lang="en-US" sz="2200" dirty="0"/>
              <a:t>Opportunity to “tailor” the Census outreach and messaging to most effectively influence local communities.</a:t>
            </a:r>
          </a:p>
          <a:p>
            <a:pPr lvl="1"/>
            <a:r>
              <a:rPr lang="en-US" sz="2200" dirty="0"/>
              <a:t>Involve all constituent groups, and use “trusted voices” of community leaders to encourage self-response. </a:t>
            </a:r>
          </a:p>
          <a:p>
            <a:pPr lvl="1"/>
            <a:endParaRPr lang="en-US" sz="2000" dirty="0"/>
          </a:p>
        </p:txBody>
      </p:sp>
      <p:sp>
        <p:nvSpPr>
          <p:cNvPr id="5" name="Slide Number Placeholder 4"/>
          <p:cNvSpPr>
            <a:spLocks noGrp="1"/>
          </p:cNvSpPr>
          <p:nvPr>
            <p:ph type="sldNum" sz="quarter" idx="12"/>
          </p:nvPr>
        </p:nvSpPr>
        <p:spPr>
          <a:xfrm>
            <a:off x="10853928" y="6356350"/>
            <a:ext cx="685800" cy="365125"/>
          </a:xfrm>
        </p:spPr>
        <p:txBody>
          <a:bodyPr>
            <a:normAutofit/>
          </a:bodyPr>
          <a:lstStyle/>
          <a:p>
            <a:pPr algn="l">
              <a:spcAft>
                <a:spcPts val="600"/>
              </a:spcAft>
            </a:pPr>
            <a:fld id="{25B02A65-3D1E-45BD-9983-4ADAC5079F8B}" type="slidenum">
              <a:rPr lang="en-US">
                <a:solidFill>
                  <a:srgbClr val="404040"/>
                </a:solidFill>
              </a:rPr>
              <a:pPr algn="l">
                <a:spcAft>
                  <a:spcPts val="600"/>
                </a:spcAft>
              </a:pPr>
              <a:t>20</a:t>
            </a:fld>
            <a:endParaRPr lang="en-US" dirty="0">
              <a:solidFill>
                <a:srgbClr val="404040"/>
              </a:solidFill>
            </a:endParaRPr>
          </a:p>
        </p:txBody>
      </p:sp>
      <p:sp>
        <p:nvSpPr>
          <p:cNvPr id="9" name="Title 2">
            <a:extLst>
              <a:ext uri="{FF2B5EF4-FFF2-40B4-BE49-F238E27FC236}">
                <a16:creationId xmlns:a16="http://schemas.microsoft.com/office/drawing/2014/main" id="{F2D3DB66-FADB-4AD7-8E46-0CBB1A496FE5}"/>
              </a:ext>
            </a:extLst>
          </p:cNvPr>
          <p:cNvSpPr>
            <a:spLocks noGrp="1"/>
          </p:cNvSpPr>
          <p:nvPr>
            <p:ph type="title"/>
          </p:nvPr>
        </p:nvSpPr>
        <p:spPr>
          <a:xfrm>
            <a:off x="2590800" y="0"/>
            <a:ext cx="7047271" cy="1163580"/>
          </a:xfrm>
          <a:solidFill>
            <a:schemeClr val="accent1"/>
          </a:solidFill>
        </p:spPr>
        <p:txBody>
          <a:bodyPr>
            <a:normAutofit/>
          </a:bodyPr>
          <a:lstStyle/>
          <a:p>
            <a:pPr algn="ctr"/>
            <a:r>
              <a:rPr lang="en-US" b="1" dirty="0">
                <a:solidFill>
                  <a:schemeClr val="bg1"/>
                </a:solidFill>
              </a:rPr>
              <a:t>Complete Count Committees</a:t>
            </a:r>
          </a:p>
        </p:txBody>
      </p:sp>
    </p:spTree>
    <p:extLst>
      <p:ext uri="{BB962C8B-B14F-4D97-AF65-F5344CB8AC3E}">
        <p14:creationId xmlns:p14="http://schemas.microsoft.com/office/powerpoint/2010/main" val="775124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2156923"/>
            <a:ext cx="4163991" cy="4015277"/>
          </a:xfrm>
          <a:prstGeom prst="rect">
            <a:avLst/>
          </a:prstGeom>
          <a:effectLst/>
        </p:spPr>
      </p:pic>
      <p:sp>
        <p:nvSpPr>
          <p:cNvPr id="2" name="Title 1"/>
          <p:cNvSpPr>
            <a:spLocks noGrp="1"/>
          </p:cNvSpPr>
          <p:nvPr>
            <p:ph type="title"/>
          </p:nvPr>
        </p:nvSpPr>
        <p:spPr>
          <a:xfrm>
            <a:off x="3429000" y="0"/>
            <a:ext cx="5986358" cy="838200"/>
          </a:xfrm>
          <a:solidFill>
            <a:schemeClr val="accent1"/>
          </a:solidFill>
        </p:spPr>
        <p:txBody>
          <a:bodyPr>
            <a:normAutofit/>
          </a:bodyPr>
          <a:lstStyle/>
          <a:p>
            <a:pPr algn="ctr"/>
            <a:r>
              <a:rPr lang="en-US" sz="4000" b="1" dirty="0">
                <a:solidFill>
                  <a:schemeClr val="bg1"/>
                </a:solidFill>
              </a:rPr>
              <a:t>Local Government CCC’s</a:t>
            </a:r>
          </a:p>
        </p:txBody>
      </p:sp>
      <p:sp>
        <p:nvSpPr>
          <p:cNvPr id="3" name="Content Placeholder 2"/>
          <p:cNvSpPr>
            <a:spLocks noGrp="1"/>
          </p:cNvSpPr>
          <p:nvPr>
            <p:ph idx="1"/>
          </p:nvPr>
        </p:nvSpPr>
        <p:spPr>
          <a:xfrm>
            <a:off x="648930" y="1752600"/>
            <a:ext cx="5218470" cy="4471219"/>
          </a:xfrm>
        </p:spPr>
        <p:txBody>
          <a:bodyPr>
            <a:normAutofit/>
          </a:bodyPr>
          <a:lstStyle/>
          <a:p>
            <a:pPr marL="0" lvl="0" indent="0">
              <a:buNone/>
            </a:pPr>
            <a:r>
              <a:rPr lang="en-US" sz="2400" dirty="0"/>
              <a:t>Local government CCC’s  should include members with experience in the following areas:</a:t>
            </a:r>
          </a:p>
          <a:p>
            <a:pPr lvl="1">
              <a:buFont typeface="Arial" panose="020B0604020202020204" pitchFamily="34" charset="0"/>
              <a:buChar char="•"/>
            </a:pPr>
            <a:r>
              <a:rPr lang="en-US" dirty="0"/>
              <a:t>Government</a:t>
            </a:r>
          </a:p>
          <a:p>
            <a:pPr lvl="1">
              <a:buFont typeface="Arial" panose="020B0604020202020204" pitchFamily="34" charset="0"/>
              <a:buChar char="•"/>
            </a:pPr>
            <a:r>
              <a:rPr lang="en-US" dirty="0"/>
              <a:t>Education</a:t>
            </a:r>
          </a:p>
          <a:p>
            <a:pPr lvl="1">
              <a:buFont typeface="Arial" panose="020B0604020202020204" pitchFamily="34" charset="0"/>
              <a:buChar char="•"/>
            </a:pPr>
            <a:r>
              <a:rPr lang="en-US" dirty="0"/>
              <a:t>Media</a:t>
            </a:r>
          </a:p>
          <a:p>
            <a:pPr lvl="1">
              <a:buFont typeface="Arial" panose="020B0604020202020204" pitchFamily="34" charset="0"/>
              <a:buChar char="•"/>
            </a:pPr>
            <a:r>
              <a:rPr lang="en-US" dirty="0"/>
              <a:t>Minority Organizations</a:t>
            </a:r>
          </a:p>
          <a:p>
            <a:pPr lvl="1">
              <a:buFont typeface="Arial" panose="020B0604020202020204" pitchFamily="34" charset="0"/>
              <a:buChar char="•"/>
            </a:pPr>
            <a:r>
              <a:rPr lang="en-US" dirty="0"/>
              <a:t>Community organizations</a:t>
            </a:r>
          </a:p>
          <a:p>
            <a:pPr lvl="1">
              <a:buFont typeface="Arial" panose="020B0604020202020204" pitchFamily="34" charset="0"/>
              <a:buChar char="•"/>
            </a:pPr>
            <a:r>
              <a:rPr lang="en-US" dirty="0"/>
              <a:t>Workforce developments</a:t>
            </a:r>
          </a:p>
          <a:p>
            <a:pPr lvl="1">
              <a:buFont typeface="Arial" panose="020B0604020202020204" pitchFamily="34" charset="0"/>
              <a:buChar char="•"/>
            </a:pPr>
            <a:r>
              <a:rPr lang="en-US" dirty="0"/>
              <a:t>Faith-based institutions</a:t>
            </a:r>
          </a:p>
          <a:p>
            <a:pPr lvl="1">
              <a:buFont typeface="Arial" panose="020B0604020202020204" pitchFamily="34" charset="0"/>
              <a:buChar char="•"/>
            </a:pPr>
            <a:r>
              <a:rPr lang="en-US" dirty="0"/>
              <a:t>Businesses</a:t>
            </a:r>
          </a:p>
          <a:p>
            <a:pPr lvl="1"/>
            <a:endParaRPr lang="en-US" sz="2000" dirty="0"/>
          </a:p>
        </p:txBody>
      </p:sp>
      <p:sp>
        <p:nvSpPr>
          <p:cNvPr id="5" name="Slide Number Placeholder 4"/>
          <p:cNvSpPr>
            <a:spLocks noGrp="1"/>
          </p:cNvSpPr>
          <p:nvPr>
            <p:ph type="sldNum" sz="quarter" idx="12"/>
          </p:nvPr>
        </p:nvSpPr>
        <p:spPr>
          <a:xfrm>
            <a:off x="10356782" y="6356350"/>
            <a:ext cx="997017"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25B02A65-3D1E-45BD-9983-4ADAC5079F8B}" type="slidenum">
              <a:rPr kumimoji="0" lang="en-US" b="0" i="0" u="none" strike="noStrike" kern="1200" cap="none" spc="0" normalizeH="0" baseline="0" noProof="0" smtClean="0">
                <a:ln>
                  <a:noFill/>
                </a:ln>
                <a:solidFill>
                  <a:srgbClr val="404040"/>
                </a:solidFill>
                <a:effectLst/>
                <a:uLnTx/>
                <a:uFillTx/>
                <a:latin typeface="Calibri"/>
                <a:ea typeface="+mn-ea"/>
                <a:cs typeface="+mn-cs"/>
              </a:rPr>
              <a:pPr marL="0" marR="0" lvl="0" indent="0" defTabSz="914400" rtl="0" eaLnBrk="1" fontAlgn="auto" latinLnBrk="0" hangingPunct="1">
                <a:spcBef>
                  <a:spcPts val="0"/>
                </a:spcBef>
                <a:spcAft>
                  <a:spcPts val="600"/>
                </a:spcAft>
                <a:buClrTx/>
                <a:buSzTx/>
                <a:buFontTx/>
                <a:buNone/>
                <a:tabLst/>
                <a:defRPr/>
              </a:pPr>
              <a:t>21</a:t>
            </a:fld>
            <a:endParaRPr kumimoji="0" lang="en-US" b="0" i="0" u="none" strike="noStrike" kern="1200" cap="none" spc="0" normalizeH="0" baseline="0" noProof="0" dirty="0">
              <a:ln>
                <a:noFill/>
              </a:ln>
              <a:solidFill>
                <a:srgbClr val="404040"/>
              </a:solidFill>
              <a:effectLst/>
              <a:uLnTx/>
              <a:uFillTx/>
              <a:latin typeface="Calibri"/>
              <a:ea typeface="+mn-ea"/>
              <a:cs typeface="+mn-cs"/>
            </a:endParaRPr>
          </a:p>
        </p:txBody>
      </p:sp>
    </p:spTree>
    <p:extLst>
      <p:ext uri="{BB962C8B-B14F-4D97-AF65-F5344CB8AC3E}">
        <p14:creationId xmlns:p14="http://schemas.microsoft.com/office/powerpoint/2010/main" val="3624424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392" r="2565" b="2"/>
          <a:stretch/>
        </p:blipFill>
        <p:spPr>
          <a:xfrm>
            <a:off x="6462287" y="1296008"/>
            <a:ext cx="5120113" cy="5561989"/>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TextBox 3">
            <a:extLst>
              <a:ext uri="{FF2B5EF4-FFF2-40B4-BE49-F238E27FC236}">
                <a16:creationId xmlns:a16="http://schemas.microsoft.com/office/drawing/2014/main" id="{32188BCE-8E15-D644-96F1-BF4674986BF3}"/>
              </a:ext>
            </a:extLst>
          </p:cNvPr>
          <p:cNvSpPr txBox="1"/>
          <p:nvPr/>
        </p:nvSpPr>
        <p:spPr>
          <a:xfrm>
            <a:off x="2186609" y="2325757"/>
            <a:ext cx="184731" cy="369332"/>
          </a:xfrm>
          <a:prstGeom prst="rect">
            <a:avLst/>
          </a:prstGeom>
          <a:noFill/>
        </p:spPr>
        <p:txBody>
          <a:bodyPr wrap="none" rtlCol="0">
            <a:spAutoFit/>
          </a:bodyPr>
          <a:lstStyle/>
          <a:p>
            <a:endParaRPr lang="en-US" dirty="0"/>
          </a:p>
        </p:txBody>
      </p:sp>
      <p:sp>
        <p:nvSpPr>
          <p:cNvPr id="2" name="Title 1"/>
          <p:cNvSpPr>
            <a:spLocks noGrp="1"/>
          </p:cNvSpPr>
          <p:nvPr>
            <p:ph type="title"/>
          </p:nvPr>
        </p:nvSpPr>
        <p:spPr>
          <a:xfrm>
            <a:off x="2936638" y="0"/>
            <a:ext cx="6283562" cy="896938"/>
          </a:xfrm>
          <a:solidFill>
            <a:schemeClr val="accent1"/>
          </a:solidFill>
        </p:spPr>
        <p:txBody>
          <a:bodyPr>
            <a:normAutofit/>
          </a:bodyPr>
          <a:lstStyle/>
          <a:p>
            <a:pPr algn="ctr"/>
            <a:r>
              <a:rPr lang="en-US" b="1" dirty="0">
                <a:solidFill>
                  <a:schemeClr val="bg1"/>
                </a:solidFill>
              </a:rPr>
              <a:t>Community-based CCC’s</a:t>
            </a:r>
          </a:p>
        </p:txBody>
      </p:sp>
      <p:sp>
        <p:nvSpPr>
          <p:cNvPr id="3" name="Content Placeholder 2"/>
          <p:cNvSpPr>
            <a:spLocks noGrp="1"/>
          </p:cNvSpPr>
          <p:nvPr>
            <p:ph idx="1"/>
          </p:nvPr>
        </p:nvSpPr>
        <p:spPr>
          <a:xfrm>
            <a:off x="796272" y="1447800"/>
            <a:ext cx="5223528" cy="4513262"/>
          </a:xfrm>
        </p:spPr>
        <p:txBody>
          <a:bodyPr>
            <a:normAutofit lnSpcReduction="10000"/>
          </a:bodyPr>
          <a:lstStyle/>
          <a:p>
            <a:pPr marL="0" indent="0">
              <a:buNone/>
            </a:pPr>
            <a:r>
              <a:rPr lang="en-US" sz="2200" dirty="0"/>
              <a:t>The Census Bureau encourages community leaders in hard-to-count areas to form CCC’s and include trusted voices from the community.</a:t>
            </a:r>
          </a:p>
          <a:p>
            <a:pPr marL="0" indent="0">
              <a:buNone/>
            </a:pPr>
            <a:r>
              <a:rPr lang="en-US" sz="2200" dirty="0"/>
              <a:t>Hard-to-count areas may, for example, have:</a:t>
            </a:r>
          </a:p>
          <a:p>
            <a:pPr marL="400050" lvl="1" indent="0">
              <a:buNone/>
            </a:pPr>
            <a:r>
              <a:rPr lang="en-US" sz="2200" dirty="0"/>
              <a:t>•   Children 5yrs old and under</a:t>
            </a:r>
          </a:p>
          <a:p>
            <a:pPr marL="742950" lvl="1" indent="-342900">
              <a:buFont typeface="Calibri" panose="020F0502020204030204" pitchFamily="34" charset="0"/>
              <a:buChar char="•"/>
            </a:pPr>
            <a:r>
              <a:rPr lang="en-US" sz="2200" dirty="0"/>
              <a:t>Hidden or overcrowded housing</a:t>
            </a:r>
          </a:p>
          <a:p>
            <a:pPr marL="400050" lvl="1" indent="0">
              <a:buNone/>
            </a:pPr>
            <a:r>
              <a:rPr lang="en-US" sz="2200" dirty="0"/>
              <a:t>•   Populations that speak little or no English</a:t>
            </a:r>
          </a:p>
          <a:p>
            <a:pPr marL="400050" lvl="1" indent="0">
              <a:buNone/>
            </a:pPr>
            <a:r>
              <a:rPr lang="en-US" sz="2200" dirty="0"/>
              <a:t>•   Off-campus apartments </a:t>
            </a:r>
          </a:p>
          <a:p>
            <a:pPr marL="400050" lvl="1" indent="0">
              <a:buNone/>
            </a:pPr>
            <a:r>
              <a:rPr lang="en-US" sz="2200" dirty="0"/>
              <a:t>•   New immigrant populations</a:t>
            </a:r>
          </a:p>
          <a:p>
            <a:pPr marL="400050" lvl="1" indent="0">
              <a:buNone/>
            </a:pPr>
            <a:r>
              <a:rPr lang="en-US" sz="2200" dirty="0"/>
              <a:t>•   High poverty areas</a:t>
            </a:r>
          </a:p>
          <a:p>
            <a:pPr marL="400050" lvl="1" indent="0">
              <a:buNone/>
            </a:pPr>
            <a:r>
              <a:rPr lang="en-US" sz="2200" dirty="0"/>
              <a:t>•   People displaced by natural disasters such as floods, fires, and hurricanes</a:t>
            </a:r>
          </a:p>
          <a:p>
            <a:pPr marL="400050" lvl="1" indent="0">
              <a:buNone/>
            </a:pPr>
            <a:endParaRPr lang="en-US" sz="2200" dirty="0"/>
          </a:p>
          <a:p>
            <a:pPr marL="685800" lvl="1">
              <a:buFont typeface="Arial" panose="020B0604020202020204" pitchFamily="34" charset="0"/>
              <a:buChar char="•"/>
            </a:pPr>
            <a:endParaRPr lang="en-US" sz="2200" dirty="0"/>
          </a:p>
          <a:p>
            <a:pPr marL="400050" lvl="1" indent="0">
              <a:buNone/>
            </a:pPr>
            <a:endParaRPr lang="en-US" sz="1800" dirty="0"/>
          </a:p>
        </p:txBody>
      </p:sp>
      <p:sp>
        <p:nvSpPr>
          <p:cNvPr id="5" name="Slide Number Placeholder 4"/>
          <p:cNvSpPr>
            <a:spLocks noGrp="1"/>
          </p:cNvSpPr>
          <p:nvPr>
            <p:ph type="sldNum" sz="quarter" idx="12"/>
          </p:nvPr>
        </p:nvSpPr>
        <p:spPr>
          <a:xfrm>
            <a:off x="6941820" y="6356350"/>
            <a:ext cx="116586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25B02A65-3D1E-45BD-9983-4ADAC5079F8B}" type="slidenum">
              <a:rPr kumimoji="0" lang="en-US" b="0" i="0" u="none" strike="noStrike" kern="1200" cap="none" spc="0" normalizeH="0" baseline="0" noProof="0" smtClean="0">
                <a:ln>
                  <a:noFill/>
                </a:ln>
                <a:effectLst/>
                <a:uLnTx/>
                <a:uFillTx/>
                <a:latin typeface="Calibri"/>
                <a:ea typeface="+mn-ea"/>
                <a:cs typeface="+mn-cs"/>
              </a:rPr>
              <a:pPr marL="0" marR="0" lvl="0" indent="0" defTabSz="914400" rtl="0" eaLnBrk="1" fontAlgn="auto" latinLnBrk="0" hangingPunct="1">
                <a:spcBef>
                  <a:spcPts val="0"/>
                </a:spcBef>
                <a:spcAft>
                  <a:spcPts val="600"/>
                </a:spcAft>
                <a:buClrTx/>
                <a:buSzTx/>
                <a:buFontTx/>
                <a:buNone/>
                <a:tabLst/>
                <a:defRPr/>
              </a:pPr>
              <a:t>22</a:t>
            </a:fld>
            <a:endParaRPr kumimoji="0" lang="en-US" b="0" i="0" u="none" strike="noStrike" kern="1200" cap="none" spc="0" normalizeH="0" baseline="0" noProof="0" dirty="0">
              <a:ln>
                <a:noFill/>
              </a:ln>
              <a:effectLst/>
              <a:uLnTx/>
              <a:uFillTx/>
              <a:latin typeface="Calibri"/>
              <a:ea typeface="+mn-ea"/>
              <a:cs typeface="+mn-cs"/>
            </a:endParaRPr>
          </a:p>
        </p:txBody>
      </p:sp>
    </p:spTree>
    <p:extLst>
      <p:ext uri="{BB962C8B-B14F-4D97-AF65-F5344CB8AC3E}">
        <p14:creationId xmlns:p14="http://schemas.microsoft.com/office/powerpoint/2010/main" val="535604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35609E-5CED-E746-95A1-838BCF80F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1082" y="1840893"/>
            <a:ext cx="3026664" cy="3026664"/>
          </a:xfrm>
          <a:prstGeom prst="rect">
            <a:avLst/>
          </a:prstGeom>
          <a:effectLst/>
        </p:spPr>
      </p:pic>
      <p:sp>
        <p:nvSpPr>
          <p:cNvPr id="3" name="Content Placeholder 2"/>
          <p:cNvSpPr>
            <a:spLocks noGrp="1"/>
          </p:cNvSpPr>
          <p:nvPr>
            <p:ph idx="1"/>
          </p:nvPr>
        </p:nvSpPr>
        <p:spPr>
          <a:xfrm>
            <a:off x="648931" y="1600200"/>
            <a:ext cx="6422847" cy="4623619"/>
          </a:xfrm>
        </p:spPr>
        <p:txBody>
          <a:bodyPr>
            <a:normAutofit lnSpcReduction="10000"/>
          </a:bodyPr>
          <a:lstStyle/>
          <a:p>
            <a:r>
              <a:rPr lang="en-US" sz="2400" dirty="0"/>
              <a:t>Households will begin to experience, by the summer of 2019, some type of census operation such as address listing. These necessary operations verify the accuracy and location of each address. </a:t>
            </a:r>
          </a:p>
          <a:p>
            <a:r>
              <a:rPr lang="en-US" sz="2400" dirty="0"/>
              <a:t>The immediate formulation of a CCC will ensure that local households are kept abreast of the various census operations before the information is nationally circulated.</a:t>
            </a:r>
          </a:p>
          <a:p>
            <a:r>
              <a:rPr lang="en-US" sz="2400" dirty="0"/>
              <a:t>The more informed households are about the 2020 Census operations, the better their understanding of the census process becomes, thus increasing their willingness to be a part of the successful enumeration in 2020.</a:t>
            </a:r>
          </a:p>
          <a:p>
            <a:endParaRPr lang="en-US" sz="2000" dirty="0"/>
          </a:p>
        </p:txBody>
      </p:sp>
      <p:sp>
        <p:nvSpPr>
          <p:cNvPr id="4" name="Slide Number Placeholder 3"/>
          <p:cNvSpPr>
            <a:spLocks noGrp="1"/>
          </p:cNvSpPr>
          <p:nvPr>
            <p:ph type="sldNum" sz="quarter" idx="12"/>
          </p:nvPr>
        </p:nvSpPr>
        <p:spPr>
          <a:xfrm>
            <a:off x="10853928" y="6356350"/>
            <a:ext cx="685800" cy="365125"/>
          </a:xfrm>
        </p:spPr>
        <p:txBody>
          <a:bodyPr>
            <a:normAutofit/>
          </a:bodyPr>
          <a:lstStyle/>
          <a:p>
            <a:pPr algn="l">
              <a:spcAft>
                <a:spcPts val="600"/>
              </a:spcAft>
            </a:pPr>
            <a:fld id="{25B02A65-3D1E-45BD-9983-4ADAC5079F8B}" type="slidenum">
              <a:rPr lang="en-US">
                <a:solidFill>
                  <a:srgbClr val="404040"/>
                </a:solidFill>
              </a:rPr>
              <a:pPr algn="l">
                <a:spcAft>
                  <a:spcPts val="600"/>
                </a:spcAft>
              </a:pPr>
              <a:t>23</a:t>
            </a:fld>
            <a:endParaRPr lang="en-US" dirty="0">
              <a:solidFill>
                <a:srgbClr val="404040"/>
              </a:solidFill>
            </a:endParaRPr>
          </a:p>
        </p:txBody>
      </p:sp>
      <p:sp>
        <p:nvSpPr>
          <p:cNvPr id="8" name="Title 2">
            <a:extLst>
              <a:ext uri="{FF2B5EF4-FFF2-40B4-BE49-F238E27FC236}">
                <a16:creationId xmlns:a16="http://schemas.microsoft.com/office/drawing/2014/main" id="{CC8A46E7-CC87-4F16-8394-C951E64158BC}"/>
              </a:ext>
            </a:extLst>
          </p:cNvPr>
          <p:cNvSpPr txBox="1">
            <a:spLocks/>
          </p:cNvSpPr>
          <p:nvPr/>
        </p:nvSpPr>
        <p:spPr>
          <a:xfrm>
            <a:off x="2590800" y="0"/>
            <a:ext cx="7047271" cy="1163580"/>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Get Organized Right NOW! </a:t>
            </a:r>
          </a:p>
        </p:txBody>
      </p:sp>
    </p:spTree>
    <p:extLst>
      <p:ext uri="{BB962C8B-B14F-4D97-AF65-F5344CB8AC3E}">
        <p14:creationId xmlns:p14="http://schemas.microsoft.com/office/powerpoint/2010/main" val="2328246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F35F21E-B8BC-4396-8168-AA3CB01112C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10400" y="1752600"/>
            <a:ext cx="2327059" cy="2327059"/>
          </a:xfrm>
          <a:prstGeom prst="rect">
            <a:avLst/>
          </a:prstGeom>
        </p:spPr>
      </p:pic>
      <p:sp>
        <p:nvSpPr>
          <p:cNvPr id="2" name="Title 1"/>
          <p:cNvSpPr>
            <a:spLocks noGrp="1"/>
          </p:cNvSpPr>
          <p:nvPr>
            <p:ph type="title"/>
          </p:nvPr>
        </p:nvSpPr>
        <p:spPr>
          <a:xfrm>
            <a:off x="914400" y="0"/>
            <a:ext cx="10520702" cy="1325563"/>
          </a:xfrm>
          <a:solidFill>
            <a:schemeClr val="accent1"/>
          </a:solidFill>
        </p:spPr>
        <p:txBody>
          <a:bodyPr>
            <a:normAutofit/>
          </a:bodyPr>
          <a:lstStyle/>
          <a:p>
            <a:r>
              <a:rPr lang="en-US" b="1" dirty="0"/>
              <a:t>Prepare for 2020 Census, Now!</a:t>
            </a:r>
          </a:p>
        </p:txBody>
      </p:sp>
      <p:sp>
        <p:nvSpPr>
          <p:cNvPr id="3" name="Content Placeholder 2"/>
          <p:cNvSpPr>
            <a:spLocks noGrp="1"/>
          </p:cNvSpPr>
          <p:nvPr>
            <p:ph idx="1"/>
          </p:nvPr>
        </p:nvSpPr>
        <p:spPr>
          <a:xfrm>
            <a:off x="838200" y="1142999"/>
            <a:ext cx="5943600" cy="5578475"/>
          </a:xfrm>
        </p:spPr>
        <p:txBody>
          <a:bodyPr>
            <a:normAutofit/>
          </a:bodyPr>
          <a:lstStyle/>
          <a:p>
            <a:pPr marL="0" indent="0">
              <a:lnSpc>
                <a:spcPct val="90000"/>
              </a:lnSpc>
              <a:buNone/>
            </a:pPr>
            <a:endParaRPr lang="en-US" sz="1800" dirty="0">
              <a:solidFill>
                <a:schemeClr val="bg1"/>
              </a:solidFill>
            </a:endParaRPr>
          </a:p>
          <a:p>
            <a:pPr>
              <a:lnSpc>
                <a:spcPct val="100000"/>
              </a:lnSpc>
            </a:pPr>
            <a:r>
              <a:rPr lang="en-US" sz="1800" dirty="0">
                <a:solidFill>
                  <a:schemeClr val="bg1"/>
                </a:solidFill>
              </a:rPr>
              <a:t>Host or join a Complete Count Committee and partner with other trusted voices and influential leaders in your area who are committed to increasing census participation. Allocate funding for this public education and outreach campaign.</a:t>
            </a:r>
            <a:endParaRPr lang="en-US" sz="1800" b="1" dirty="0">
              <a:solidFill>
                <a:schemeClr val="bg1"/>
              </a:solidFill>
            </a:endParaRPr>
          </a:p>
          <a:p>
            <a:pPr>
              <a:lnSpc>
                <a:spcPct val="100000"/>
              </a:lnSpc>
            </a:pPr>
            <a:r>
              <a:rPr lang="en-US" sz="1800" dirty="0">
                <a:solidFill>
                  <a:schemeClr val="bg1"/>
                </a:solidFill>
              </a:rPr>
              <a:t>Raise awareness by including census information in speeches, newsletters, social media posts, podcasts, email blast, utility bills, bulletin boards, signs, bill boards, mailings, and add census links on web sites.</a:t>
            </a:r>
          </a:p>
          <a:p>
            <a:pPr>
              <a:lnSpc>
                <a:spcPct val="100000"/>
              </a:lnSpc>
            </a:pPr>
            <a:r>
              <a:rPr lang="en-US" sz="1800" dirty="0">
                <a:solidFill>
                  <a:schemeClr val="bg1"/>
                </a:solidFill>
              </a:rPr>
              <a:t>Issue a proclamation announcing your CCC signaling the start of the public education and outreach campaign.</a:t>
            </a:r>
          </a:p>
          <a:p>
            <a:pPr>
              <a:lnSpc>
                <a:spcPct val="100000"/>
              </a:lnSpc>
            </a:pPr>
            <a:r>
              <a:rPr lang="en-US" sz="1800" dirty="0">
                <a:solidFill>
                  <a:schemeClr val="bg1"/>
                </a:solidFill>
              </a:rPr>
              <a:t>U. S. Census Bureau will have a national education. marketing and advertising campaign.</a:t>
            </a:r>
          </a:p>
          <a:p>
            <a:pPr>
              <a:lnSpc>
                <a:spcPct val="100000"/>
              </a:lnSpc>
            </a:pPr>
            <a:r>
              <a:rPr lang="en-US" sz="1800" dirty="0">
                <a:solidFill>
                  <a:schemeClr val="bg1"/>
                </a:solidFill>
              </a:rPr>
              <a:t>Help recruit census workers when jobs become available.</a:t>
            </a:r>
          </a:p>
          <a:p>
            <a:pPr>
              <a:lnSpc>
                <a:spcPct val="90000"/>
              </a:lnSpc>
            </a:pPr>
            <a:endParaRPr lang="en-US" sz="1700" dirty="0"/>
          </a:p>
          <a:p>
            <a:pPr marL="0" indent="0">
              <a:lnSpc>
                <a:spcPct val="90000"/>
              </a:lnSpc>
              <a:buNone/>
            </a:pPr>
            <a:endParaRPr lang="en-US" sz="1700" dirty="0"/>
          </a:p>
          <a:p>
            <a:pPr marL="457200" lvl="1" indent="0">
              <a:lnSpc>
                <a:spcPct val="90000"/>
              </a:lnSpc>
              <a:buNone/>
            </a:pPr>
            <a:endParaRPr lang="en-US" sz="1700" dirty="0"/>
          </a:p>
          <a:p>
            <a:pPr lvl="1">
              <a:lnSpc>
                <a:spcPct val="90000"/>
              </a:lnSpc>
            </a:pPr>
            <a:endParaRPr lang="en-US" sz="1700" dirty="0"/>
          </a:p>
          <a:p>
            <a:pPr lvl="1">
              <a:lnSpc>
                <a:spcPct val="90000"/>
              </a:lnSpc>
            </a:pPr>
            <a:endParaRPr lang="en-US" sz="1700" dirty="0"/>
          </a:p>
        </p:txBody>
      </p:sp>
      <p:sp>
        <p:nvSpPr>
          <p:cNvPr id="5" name="Slide Number Placeholder 4"/>
          <p:cNvSpPr>
            <a:spLocks noGrp="1"/>
          </p:cNvSpPr>
          <p:nvPr>
            <p:ph type="sldNum" sz="quarter" idx="12"/>
          </p:nvPr>
        </p:nvSpPr>
        <p:spPr/>
        <p:txBody>
          <a:bodyPr anchor="ctr">
            <a:normAutofit/>
          </a:bodyPr>
          <a:lstStyle/>
          <a:p>
            <a:pPr>
              <a:spcAft>
                <a:spcPts val="600"/>
              </a:spcAft>
            </a:pPr>
            <a:fld id="{25B02A65-3D1E-45BD-9983-4ADAC5079F8B}" type="slidenum">
              <a:rPr lang="en-US">
                <a:solidFill>
                  <a:schemeClr val="tx1">
                    <a:alpha val="80000"/>
                  </a:schemeClr>
                </a:solidFill>
              </a:rPr>
              <a:pPr>
                <a:spcAft>
                  <a:spcPts val="600"/>
                </a:spcAft>
              </a:pPr>
              <a:t>24</a:t>
            </a:fld>
            <a:endParaRPr lang="en-US" dirty="0">
              <a:solidFill>
                <a:schemeClr val="tx1">
                  <a:alpha val="80000"/>
                </a:schemeClr>
              </a:solidFill>
            </a:endParaRPr>
          </a:p>
        </p:txBody>
      </p:sp>
      <p:pic>
        <p:nvPicPr>
          <p:cNvPr id="6" name="Picture 5">
            <a:extLst>
              <a:ext uri="{FF2B5EF4-FFF2-40B4-BE49-F238E27FC236}">
                <a16:creationId xmlns:a16="http://schemas.microsoft.com/office/drawing/2014/main" id="{B80C22DD-D676-4866-B72D-B23E300C6F1E}"/>
              </a:ext>
            </a:extLst>
          </p:cNvPr>
          <p:cNvPicPr>
            <a:picLocks noChangeAspect="1"/>
          </p:cNvPicPr>
          <p:nvPr/>
        </p:nvPicPr>
        <p:blipFill rotWithShape="1">
          <a:blip r:embed="rId5">
            <a:extLst>
              <a:ext uri="{28A0092B-C50C-407E-A947-70E740481C1C}">
                <a14:useLocalDpi xmlns:a14="http://schemas.microsoft.com/office/drawing/2010/main" val="0"/>
              </a:ext>
            </a:extLst>
          </a:blip>
          <a:srcRect l="9436" r="18924" b="-2"/>
          <a:stretch/>
        </p:blipFill>
        <p:spPr>
          <a:xfrm>
            <a:off x="7162800" y="1769714"/>
            <a:ext cx="3208503" cy="4478686"/>
          </a:xfrm>
          <a:prstGeom prst="rect">
            <a:avLst/>
          </a:prstGeom>
          <a:effectLst/>
        </p:spPr>
      </p:pic>
    </p:spTree>
    <p:extLst>
      <p:ext uri="{BB962C8B-B14F-4D97-AF65-F5344CB8AC3E}">
        <p14:creationId xmlns:p14="http://schemas.microsoft.com/office/powerpoint/2010/main" val="264142291"/>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390554E-4D67-CF43-B3F2-0085935783E6}"/>
              </a:ext>
            </a:extLst>
          </p:cNvPr>
          <p:cNvSpPr>
            <a:spLocks noGrp="1"/>
          </p:cNvSpPr>
          <p:nvPr>
            <p:ph type="title"/>
          </p:nvPr>
        </p:nvSpPr>
        <p:spPr>
          <a:xfrm>
            <a:off x="838200" y="723578"/>
            <a:ext cx="4595071" cy="1645501"/>
          </a:xfrm>
        </p:spPr>
        <p:txBody>
          <a:bodyPr>
            <a:normAutofit/>
          </a:bodyPr>
          <a:lstStyle/>
          <a:p>
            <a:r>
              <a:rPr lang="en-US" sz="2800"/>
              <a:t>Explore the Response Outreach Area Mapper Web Application</a:t>
            </a:r>
            <a:br>
              <a:rPr lang="en-US" sz="2800"/>
            </a:br>
            <a:r>
              <a:rPr lang="en-US" sz="2800">
                <a:hlinkClick r:id="rId3"/>
              </a:rPr>
              <a:t>https://www.census.gov/roam</a:t>
            </a:r>
            <a:endParaRPr lang="en-US" sz="2800"/>
          </a:p>
        </p:txBody>
      </p:sp>
      <p:sp>
        <p:nvSpPr>
          <p:cNvPr id="9" name="Content Placeholder 8">
            <a:extLst>
              <a:ext uri="{FF2B5EF4-FFF2-40B4-BE49-F238E27FC236}">
                <a16:creationId xmlns:a16="http://schemas.microsoft.com/office/drawing/2014/main" id="{AA7A1BBC-5C63-1C40-9D50-6C5BCDB2D9F1}"/>
              </a:ext>
            </a:extLst>
          </p:cNvPr>
          <p:cNvSpPr>
            <a:spLocks noGrp="1"/>
          </p:cNvSpPr>
          <p:nvPr>
            <p:ph idx="1"/>
          </p:nvPr>
        </p:nvSpPr>
        <p:spPr>
          <a:xfrm>
            <a:off x="838200" y="2548467"/>
            <a:ext cx="4595071" cy="3628495"/>
          </a:xfrm>
        </p:spPr>
        <p:txBody>
          <a:bodyPr>
            <a:normAutofit/>
          </a:bodyPr>
          <a:lstStyle/>
          <a:p>
            <a:r>
              <a:rPr lang="en-US" sz="2000" dirty="0"/>
              <a:t>The U.S. Census Bureau has released the Response Outreach Area Mapper (ROAM) web application. </a:t>
            </a:r>
          </a:p>
          <a:p>
            <a:r>
              <a:rPr lang="en-US" sz="2000" dirty="0"/>
              <a:t>An interactive map to identify areas that typically have low response rates for censuses and surveys.</a:t>
            </a:r>
          </a:p>
          <a:p>
            <a:r>
              <a:rPr lang="en-US" sz="2000" dirty="0"/>
              <a:t>Community planners and local officials can use the ROAM to plan, focus and allocate resources for the 2020 Census. </a:t>
            </a:r>
          </a:p>
          <a:p>
            <a:r>
              <a:rPr lang="en-US" sz="2000" dirty="0"/>
              <a:t>Provides tract-level data. </a:t>
            </a:r>
          </a:p>
          <a:p>
            <a:endParaRPr lang="en-US" sz="2000" dirty="0"/>
          </a:p>
        </p:txBody>
      </p:sp>
      <p:sp>
        <p:nvSpPr>
          <p:cNvPr id="7" name="Slide Number Placeholder 6">
            <a:extLst>
              <a:ext uri="{FF2B5EF4-FFF2-40B4-BE49-F238E27FC236}">
                <a16:creationId xmlns:a16="http://schemas.microsoft.com/office/drawing/2014/main" id="{44C61458-C7DD-5749-90D0-5274B95F6F99}"/>
              </a:ext>
            </a:extLst>
          </p:cNvPr>
          <p:cNvSpPr>
            <a:spLocks noGrp="1"/>
          </p:cNvSpPr>
          <p:nvPr>
            <p:ph type="sldNum" sz="quarter" idx="12"/>
          </p:nvPr>
        </p:nvSpPr>
        <p:spPr>
          <a:xfrm>
            <a:off x="10572750" y="6355080"/>
            <a:ext cx="1306147" cy="365125"/>
          </a:xfrm>
        </p:spPr>
        <p:txBody>
          <a:bodyPr>
            <a:normAutofit/>
          </a:bodyPr>
          <a:lstStyle/>
          <a:p>
            <a:pPr>
              <a:spcAft>
                <a:spcPts val="600"/>
              </a:spcAft>
            </a:pPr>
            <a:fld id="{25B02A65-3D1E-45BD-9983-4ADAC5079F8B}" type="slidenum">
              <a:rPr lang="en-US">
                <a:solidFill>
                  <a:prstClr val="black">
                    <a:alpha val="80000"/>
                  </a:prstClr>
                </a:solidFill>
              </a:rPr>
              <a:pPr>
                <a:spcAft>
                  <a:spcPts val="600"/>
                </a:spcAft>
              </a:pPr>
              <a:t>25</a:t>
            </a:fld>
            <a:endParaRPr lang="en-US">
              <a:solidFill>
                <a:prstClr val="black">
                  <a:alpha val="80000"/>
                </a:prstClr>
              </a:solidFill>
            </a:endParaRPr>
          </a:p>
        </p:txBody>
      </p:sp>
      <p:pic>
        <p:nvPicPr>
          <p:cNvPr id="1026" name="Picture 2" descr="https://pbs.twimg.com/media/DhrEpYpU8AAUmKG.jpg">
            <a:extLst>
              <a:ext uri="{FF2B5EF4-FFF2-40B4-BE49-F238E27FC236}">
                <a16:creationId xmlns:a16="http://schemas.microsoft.com/office/drawing/2014/main" id="{7C6A24A1-997C-4B41-9F1E-FC88F1FC2F5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57" b="7"/>
          <a:stretch/>
        </p:blipFill>
        <p:spPr bwMode="auto">
          <a:xfrm>
            <a:off x="7086600" y="442595"/>
            <a:ext cx="3443605" cy="34436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pbs.twimg.com/media/DhrEylEV4AUCAVN.jpg">
            <a:extLst>
              <a:ext uri="{FF2B5EF4-FFF2-40B4-BE49-F238E27FC236}">
                <a16:creationId xmlns:a16="http://schemas.microsoft.com/office/drawing/2014/main" id="{8629AE64-A443-407E-8A91-0E26BE1430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905"/>
          <a:stretch/>
        </p:blipFill>
        <p:spPr bwMode="auto">
          <a:xfrm>
            <a:off x="7188492" y="4015775"/>
            <a:ext cx="3327108" cy="284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883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64C45D-0E92-0A42-BADC-58B0C0E90AF4}"/>
              </a:ext>
            </a:extLst>
          </p:cNvPr>
          <p:cNvPicPr>
            <a:picLocks noChangeAspect="1"/>
          </p:cNvPicPr>
          <p:nvPr/>
        </p:nvPicPr>
        <p:blipFill rotWithShape="1">
          <a:blip r:embed="rId3">
            <a:extLst>
              <a:ext uri="{28A0092B-C50C-407E-A947-70E740481C1C}">
                <a14:useLocalDpi xmlns:a14="http://schemas.microsoft.com/office/drawing/2010/main" val="0"/>
              </a:ext>
            </a:extLst>
          </a:blip>
          <a:srcRect l="9436" r="18924" b="-2"/>
          <a:stretch/>
        </p:blipFill>
        <p:spPr>
          <a:xfrm>
            <a:off x="8297697" y="1388714"/>
            <a:ext cx="3208503" cy="4478686"/>
          </a:xfrm>
          <a:prstGeom prst="rect">
            <a:avLst/>
          </a:prstGeom>
          <a:effectLst/>
        </p:spPr>
      </p:pic>
      <p:sp>
        <p:nvSpPr>
          <p:cNvPr id="2" name="Title 1">
            <a:extLst>
              <a:ext uri="{FF2B5EF4-FFF2-40B4-BE49-F238E27FC236}">
                <a16:creationId xmlns:a16="http://schemas.microsoft.com/office/drawing/2014/main" id="{1453BC48-A5CC-3944-9277-5DEDAF7479CB}"/>
              </a:ext>
            </a:extLst>
          </p:cNvPr>
          <p:cNvSpPr>
            <a:spLocks noGrp="1"/>
          </p:cNvSpPr>
          <p:nvPr>
            <p:ph type="title"/>
          </p:nvPr>
        </p:nvSpPr>
        <p:spPr>
          <a:xfrm>
            <a:off x="1905000" y="-1267"/>
            <a:ext cx="8001000" cy="1144267"/>
          </a:xfrm>
          <a:solidFill>
            <a:schemeClr val="accent1"/>
          </a:solidFill>
        </p:spPr>
        <p:txBody>
          <a:bodyPr>
            <a:normAutofit/>
          </a:bodyPr>
          <a:lstStyle/>
          <a:p>
            <a:r>
              <a:rPr lang="en-US" sz="3800" b="1" dirty="0">
                <a:solidFill>
                  <a:schemeClr val="bg1"/>
                </a:solidFill>
              </a:rPr>
              <a:t>How the Census Bureau Will Support You?</a:t>
            </a:r>
          </a:p>
        </p:txBody>
      </p:sp>
      <p:sp>
        <p:nvSpPr>
          <p:cNvPr id="3" name="Content Placeholder 2">
            <a:extLst>
              <a:ext uri="{FF2B5EF4-FFF2-40B4-BE49-F238E27FC236}">
                <a16:creationId xmlns:a16="http://schemas.microsoft.com/office/drawing/2014/main" id="{701E1619-D5A1-B44C-80AB-BFDBD6EB4DB9}"/>
              </a:ext>
            </a:extLst>
          </p:cNvPr>
          <p:cNvSpPr>
            <a:spLocks noGrp="1"/>
          </p:cNvSpPr>
          <p:nvPr>
            <p:ph idx="1"/>
          </p:nvPr>
        </p:nvSpPr>
        <p:spPr>
          <a:xfrm>
            <a:off x="648931" y="1219200"/>
            <a:ext cx="6894870" cy="4852219"/>
          </a:xfrm>
        </p:spPr>
        <p:txBody>
          <a:bodyPr>
            <a:noAutofit/>
          </a:bodyPr>
          <a:lstStyle/>
          <a:p>
            <a:pPr>
              <a:lnSpc>
                <a:spcPct val="90000"/>
              </a:lnSpc>
            </a:pPr>
            <a:r>
              <a:rPr lang="en-US" sz="2000" dirty="0"/>
              <a:t>We will provide staff from our regional offices to work directly with each Complete Count Committee. </a:t>
            </a:r>
          </a:p>
          <a:p>
            <a:pPr>
              <a:lnSpc>
                <a:spcPct val="90000"/>
              </a:lnSpc>
            </a:pPr>
            <a:r>
              <a:rPr lang="en-US" sz="2000" dirty="0"/>
              <a:t>We will provide information, assist you in forming committees and subcommittees, and participate in local events and activities.</a:t>
            </a:r>
          </a:p>
          <a:p>
            <a:pPr>
              <a:lnSpc>
                <a:spcPct val="90000"/>
              </a:lnSpc>
            </a:pPr>
            <a:r>
              <a:rPr lang="en-US" sz="2000" dirty="0"/>
              <a:t>We will provide a guide for 2020 Census Complete Count Committees. In the meantime, you can refer to a Complete Count Committee </a:t>
            </a:r>
            <a:r>
              <a:rPr lang="en-US" sz="2000" dirty="0">
                <a:hlinkClick r:id="rId4"/>
              </a:rPr>
              <a:t>guide</a:t>
            </a:r>
            <a:r>
              <a:rPr lang="en-US" sz="2000" dirty="0"/>
              <a:t> and </a:t>
            </a:r>
            <a:r>
              <a:rPr lang="en-US" sz="2000" dirty="0">
                <a:hlinkClick r:id="rId5"/>
              </a:rPr>
              <a:t>other information available online</a:t>
            </a:r>
            <a:r>
              <a:rPr lang="en-US" sz="2000" dirty="0"/>
              <a:t> from the 2010 Census for historical reference. Keep a big change in mind though: we’ll primarily ask people to respond to the 2020 Census online (not by mail).</a:t>
            </a:r>
          </a:p>
          <a:p>
            <a:pPr>
              <a:lnSpc>
                <a:spcPct val="90000"/>
              </a:lnSpc>
            </a:pPr>
            <a:r>
              <a:rPr lang="en-US" sz="2000" dirty="0"/>
              <a:t>As the 2020 Census gets closer, the Census Bureau will also launch a robust communications campaign. We’ll use advertisements, conduct outreach. You can leverage our efforts in your own community through your Complete Count Committee. </a:t>
            </a:r>
            <a:br>
              <a:rPr lang="en-US" sz="2000" dirty="0"/>
            </a:br>
            <a:endParaRPr lang="en-US" sz="2000" dirty="0"/>
          </a:p>
        </p:txBody>
      </p:sp>
      <p:sp>
        <p:nvSpPr>
          <p:cNvPr id="4" name="Slide Number Placeholder 3">
            <a:extLst>
              <a:ext uri="{FF2B5EF4-FFF2-40B4-BE49-F238E27FC236}">
                <a16:creationId xmlns:a16="http://schemas.microsoft.com/office/drawing/2014/main" id="{3548BDF4-B308-7746-9CAD-1C2CC7ED5D76}"/>
              </a:ext>
            </a:extLst>
          </p:cNvPr>
          <p:cNvSpPr>
            <a:spLocks noGrp="1"/>
          </p:cNvSpPr>
          <p:nvPr>
            <p:ph type="sldNum" sz="quarter" idx="12"/>
          </p:nvPr>
        </p:nvSpPr>
        <p:spPr>
          <a:prstGeom prst="ellipse">
            <a:avLst/>
          </a:prstGeom>
        </p:spPr>
        <p:txBody>
          <a:bodyPr>
            <a:normAutofit/>
          </a:bodyPr>
          <a:lstStyle/>
          <a:p>
            <a:pPr>
              <a:lnSpc>
                <a:spcPct val="90000"/>
              </a:lnSpc>
              <a:spcAft>
                <a:spcPts val="600"/>
              </a:spcAft>
            </a:pPr>
            <a:fld id="{25B02A65-3D1E-45BD-9983-4ADAC5079F8B}" type="slidenum">
              <a:rPr lang="en-US"/>
              <a:pPr>
                <a:lnSpc>
                  <a:spcPct val="90000"/>
                </a:lnSpc>
                <a:spcAft>
                  <a:spcPts val="600"/>
                </a:spcAft>
              </a:pPr>
              <a:t>26</a:t>
            </a:fld>
            <a:endParaRPr lang="en-US" dirty="0"/>
          </a:p>
        </p:txBody>
      </p:sp>
    </p:spTree>
    <p:extLst>
      <p:ext uri="{BB962C8B-B14F-4D97-AF65-F5344CB8AC3E}">
        <p14:creationId xmlns:p14="http://schemas.microsoft.com/office/powerpoint/2010/main" val="1828795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3A15DD-BB92-4FCA-A072-D23A2A77E665}"/>
              </a:ext>
            </a:extLst>
          </p:cNvPr>
          <p:cNvSpPr>
            <a:spLocks noGrp="1"/>
          </p:cNvSpPr>
          <p:nvPr>
            <p:ph type="sldNum" sz="quarter" idx="12"/>
          </p:nvPr>
        </p:nvSpPr>
        <p:spPr/>
        <p:txBody>
          <a:bodyPr/>
          <a:lstStyle/>
          <a:p>
            <a:fld id="{25B02A65-3D1E-45BD-9983-4ADAC5079F8B}" type="slidenum">
              <a:rPr lang="en-US" smtClean="0"/>
              <a:pPr/>
              <a:t>27</a:t>
            </a:fld>
            <a:endParaRPr lang="en-US" dirty="0"/>
          </a:p>
        </p:txBody>
      </p:sp>
      <p:pic>
        <p:nvPicPr>
          <p:cNvPr id="4" name="Picture 3">
            <a:extLst>
              <a:ext uri="{FF2B5EF4-FFF2-40B4-BE49-F238E27FC236}">
                <a16:creationId xmlns:a16="http://schemas.microsoft.com/office/drawing/2014/main" id="{2F6E833C-ACDA-4D43-B6E4-57D0D22A675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72884" y="838200"/>
            <a:ext cx="8229599" cy="4764640"/>
          </a:xfrm>
          <a:prstGeom prst="rect">
            <a:avLst/>
          </a:prstGeom>
        </p:spPr>
      </p:pic>
    </p:spTree>
    <p:extLst>
      <p:ext uri="{BB962C8B-B14F-4D97-AF65-F5344CB8AC3E}">
        <p14:creationId xmlns:p14="http://schemas.microsoft.com/office/powerpoint/2010/main" val="1770520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A1E5E4-562F-014C-957E-1462B78F3E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00" b="-2"/>
          <a:stretch/>
        </p:blipFill>
        <p:spPr>
          <a:xfrm rot="21168694">
            <a:off x="9936137" y="1981200"/>
            <a:ext cx="1487111" cy="1518725"/>
          </a:xfrm>
          <a:prstGeom prst="rect">
            <a:avLst/>
          </a:prstGeom>
          <a:effectLst/>
        </p:spPr>
      </p:pic>
      <p:sp>
        <p:nvSpPr>
          <p:cNvPr id="2" name="Title 1"/>
          <p:cNvSpPr>
            <a:spLocks noGrp="1"/>
          </p:cNvSpPr>
          <p:nvPr>
            <p:ph type="title"/>
          </p:nvPr>
        </p:nvSpPr>
        <p:spPr>
          <a:xfrm>
            <a:off x="1219200" y="0"/>
            <a:ext cx="9855676" cy="914603"/>
          </a:xfrm>
          <a:solidFill>
            <a:schemeClr val="accent1"/>
          </a:solidFill>
        </p:spPr>
        <p:txBody>
          <a:bodyPr>
            <a:normAutofit/>
          </a:bodyPr>
          <a:lstStyle/>
          <a:p>
            <a:pPr algn="ctr"/>
            <a:r>
              <a:rPr lang="en-US" b="1" dirty="0">
                <a:solidFill>
                  <a:schemeClr val="bg1"/>
                </a:solidFill>
              </a:rPr>
              <a:t>Contact Information</a:t>
            </a:r>
          </a:p>
        </p:txBody>
      </p:sp>
      <p:sp>
        <p:nvSpPr>
          <p:cNvPr id="3" name="Content Placeholder 2"/>
          <p:cNvSpPr>
            <a:spLocks noGrp="1"/>
          </p:cNvSpPr>
          <p:nvPr>
            <p:ph idx="1"/>
          </p:nvPr>
        </p:nvSpPr>
        <p:spPr>
          <a:xfrm>
            <a:off x="152401" y="914603"/>
            <a:ext cx="11506200" cy="5441747"/>
          </a:xfrm>
        </p:spPr>
        <p:txBody>
          <a:bodyPr>
            <a:normAutofit fontScale="55000" lnSpcReduction="20000"/>
          </a:bodyPr>
          <a:lstStyle/>
          <a:p>
            <a:pPr marL="0" indent="0">
              <a:buNone/>
            </a:pPr>
            <a:endParaRPr lang="en-US" sz="3800" dirty="0"/>
          </a:p>
          <a:p>
            <a:pPr marL="0" indent="0">
              <a:buNone/>
            </a:pPr>
            <a:r>
              <a:rPr lang="en-US" sz="3800" dirty="0"/>
              <a:t>Atlanta Partnership Staff – Field Division – North Carolina		</a:t>
            </a:r>
            <a:r>
              <a:rPr lang="en-US" sz="3800" u="sng" dirty="0">
                <a:hlinkClick r:id="rId4"/>
              </a:rPr>
              <a:t>atlanta.rcc.partnership@census.gov</a:t>
            </a:r>
            <a:endParaRPr lang="en-US" sz="3800" u="sng" dirty="0"/>
          </a:p>
          <a:p>
            <a:pPr marL="0" indent="0">
              <a:buNone/>
            </a:pPr>
            <a:r>
              <a:rPr lang="en-US" sz="3800" dirty="0"/>
              <a:t>			</a:t>
            </a:r>
          </a:p>
          <a:p>
            <a:pPr marL="0" indent="0" algn="ctr">
              <a:buNone/>
            </a:pPr>
            <a:r>
              <a:rPr lang="en-US" sz="3800" dirty="0"/>
              <a:t>Atlanta Geography 470-889-6550  </a:t>
            </a:r>
            <a:r>
              <a:rPr lang="en-US" sz="3800" dirty="0">
                <a:hlinkClick r:id="rId5"/>
              </a:rPr>
              <a:t>atlanta.geography@census.gov</a:t>
            </a:r>
            <a:endParaRPr lang="en-US" sz="3800" dirty="0"/>
          </a:p>
          <a:p>
            <a:pPr marL="0" indent="0">
              <a:buNone/>
            </a:pPr>
            <a:endParaRPr lang="en-US" sz="2500" dirty="0"/>
          </a:p>
          <a:p>
            <a:pPr marL="0" indent="0" algn="ctr">
              <a:buNone/>
            </a:pPr>
            <a:r>
              <a:rPr lang="en-US" sz="3800" dirty="0"/>
              <a:t>Kenneth C. Wilkins, Partnership Specialist - 678-733-2569 </a:t>
            </a:r>
          </a:p>
          <a:p>
            <a:pPr marL="0" indent="0" algn="ctr">
              <a:buNone/>
            </a:pPr>
            <a:endParaRPr lang="en-US" sz="3800" u="sng" dirty="0"/>
          </a:p>
          <a:p>
            <a:pPr marL="0" indent="0" algn="ctr">
              <a:buNone/>
            </a:pPr>
            <a:r>
              <a:rPr lang="en-US" sz="3800" u="sng" dirty="0"/>
              <a:t>kenneth.c.wilkins@2020census.gov</a:t>
            </a:r>
          </a:p>
          <a:p>
            <a:pPr marL="0" indent="0" algn="ctr">
              <a:buNone/>
            </a:pPr>
            <a:r>
              <a:rPr lang="en-US" sz="2500" dirty="0"/>
              <a:t>   </a:t>
            </a:r>
          </a:p>
          <a:p>
            <a:pPr marL="0" indent="0" algn="ctr">
              <a:buNone/>
            </a:pPr>
            <a:endParaRPr lang="en-US" sz="3800" dirty="0"/>
          </a:p>
          <a:p>
            <a:pPr marL="0" indent="0">
              <a:buNone/>
            </a:pPr>
            <a:endParaRPr lang="en-US" sz="3800" dirty="0"/>
          </a:p>
          <a:p>
            <a:pPr marL="0" indent="0" algn="ctr">
              <a:buNone/>
            </a:pPr>
            <a:r>
              <a:rPr lang="en-US" sz="3800" b="1" dirty="0"/>
              <a:t>CENSUS BUREAU IS CURRENTLY RECRUITING!</a:t>
            </a:r>
            <a:endParaRPr lang="en-US" sz="2000" dirty="0"/>
          </a:p>
          <a:p>
            <a:pPr marL="0" indent="0" algn="ctr">
              <a:buNone/>
            </a:pPr>
            <a:r>
              <a:rPr lang="en-US" sz="2900" dirty="0"/>
              <a:t>Atlanta Recruiting  -  Toll Free Jobs Line		</a:t>
            </a:r>
            <a:r>
              <a:rPr lang="en-US" sz="2900" b="1" dirty="0">
                <a:solidFill>
                  <a:schemeClr val="accent1">
                    <a:lumMod val="75000"/>
                  </a:schemeClr>
                </a:solidFill>
              </a:rPr>
              <a:t>1-855-JOB-2020 / (1-855-562-2020)</a:t>
            </a:r>
          </a:p>
          <a:p>
            <a:pPr marL="0" indent="0" algn="ctr">
              <a:buNone/>
            </a:pPr>
            <a:r>
              <a:rPr lang="en-US" sz="2900" b="1" dirty="0">
                <a:solidFill>
                  <a:srgbClr val="FF0000"/>
                </a:solidFill>
                <a:hlinkClick r:id="rId6"/>
              </a:rPr>
              <a:t>www.usajobs.gov</a:t>
            </a:r>
            <a:r>
              <a:rPr lang="en-US" sz="2900" b="1" dirty="0">
                <a:solidFill>
                  <a:srgbClr val="FF0000"/>
                </a:solidFill>
              </a:rPr>
              <a:t>  or </a:t>
            </a:r>
            <a:r>
              <a:rPr lang="en-US" sz="2900" dirty="0">
                <a:hlinkClick r:id="rId7"/>
              </a:rPr>
              <a:t>Census.gov/</a:t>
            </a:r>
            <a:r>
              <a:rPr lang="en-US" sz="2900" dirty="0" err="1">
                <a:hlinkClick r:id="rId7"/>
              </a:rPr>
              <a:t>fieldjobs</a:t>
            </a:r>
            <a:r>
              <a:rPr lang="en-US" sz="2900" dirty="0"/>
              <a:t>		Hourly Jobs - </a:t>
            </a:r>
            <a:r>
              <a:rPr lang="en-US" sz="2900" b="1" dirty="0">
                <a:solidFill>
                  <a:schemeClr val="accent1"/>
                </a:solidFill>
              </a:rPr>
              <a:t>2020census.gov/jobs</a:t>
            </a:r>
            <a:endParaRPr lang="en-US" sz="2900" b="1" dirty="0">
              <a:solidFill>
                <a:srgbClr val="FF0000"/>
              </a:solidFill>
            </a:endParaRPr>
          </a:p>
          <a:p>
            <a:pPr marL="0" indent="0">
              <a:buNone/>
            </a:pPr>
            <a:endParaRPr lang="en-US" sz="2900" dirty="0"/>
          </a:p>
          <a:p>
            <a:pPr marL="0" indent="0">
              <a:buNone/>
            </a:pPr>
            <a:r>
              <a:rPr lang="en-US" sz="2400" dirty="0"/>
              <a:t> </a:t>
            </a: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sp>
        <p:nvSpPr>
          <p:cNvPr id="5" name="Slide Number Placeholder 4"/>
          <p:cNvSpPr>
            <a:spLocks noGrp="1"/>
          </p:cNvSpPr>
          <p:nvPr>
            <p:ph type="sldNum" sz="quarter" idx="10"/>
          </p:nvPr>
        </p:nvSpPr>
        <p:spPr>
          <a:xfrm>
            <a:off x="8610600" y="6356350"/>
            <a:ext cx="2743200" cy="365125"/>
          </a:xfrm>
        </p:spPr>
        <p:txBody>
          <a:bodyPr>
            <a:normAutofit/>
          </a:bodyPr>
          <a:lstStyle/>
          <a:p>
            <a:pPr>
              <a:spcAft>
                <a:spcPts val="600"/>
              </a:spcAft>
            </a:pPr>
            <a:fld id="{25B02A65-3D1E-45BD-9983-4ADAC5079F8B}" type="slidenum">
              <a:rPr lang="en-US" smtClean="0"/>
              <a:pPr>
                <a:spcAft>
                  <a:spcPts val="600"/>
                </a:spcAft>
              </a:pPr>
              <a:t>28</a:t>
            </a:fld>
            <a:endParaRPr lang="en-US" dirty="0"/>
          </a:p>
        </p:txBody>
      </p:sp>
    </p:spTree>
    <p:extLst>
      <p:ext uri="{BB962C8B-B14F-4D97-AF65-F5344CB8AC3E}">
        <p14:creationId xmlns:p14="http://schemas.microsoft.com/office/powerpoint/2010/main" val="249401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440478" y="2810760"/>
            <a:ext cx="5429736" cy="3407159"/>
          </a:xfrm>
          <a:prstGeom prst="rect">
            <a:avLst/>
          </a:prstGeom>
        </p:spPr>
      </p:pic>
      <p:pic>
        <p:nvPicPr>
          <p:cNvPr id="6" name="Picture 5"/>
          <p:cNvPicPr>
            <a:picLocks noChangeAspect="1"/>
          </p:cNvPicPr>
          <p:nvPr/>
        </p:nvPicPr>
        <p:blipFill>
          <a:blip r:embed="rId4"/>
          <a:stretch>
            <a:fillRect/>
          </a:stretch>
        </p:blipFill>
        <p:spPr>
          <a:xfrm>
            <a:off x="6837753" y="321176"/>
            <a:ext cx="1757705" cy="2190287"/>
          </a:xfrm>
          <a:prstGeom prst="rect">
            <a:avLst/>
          </a:prstGeom>
        </p:spPr>
      </p:pic>
      <p:pic>
        <p:nvPicPr>
          <p:cNvPr id="7" name="Picture 6"/>
          <p:cNvPicPr>
            <a:picLocks noChangeAspect="1"/>
          </p:cNvPicPr>
          <p:nvPr/>
        </p:nvPicPr>
        <p:blipFill>
          <a:blip r:embed="rId5"/>
          <a:stretch>
            <a:fillRect/>
          </a:stretch>
        </p:blipFill>
        <p:spPr>
          <a:xfrm>
            <a:off x="9356950" y="321733"/>
            <a:ext cx="2474271" cy="2189730"/>
          </a:xfrm>
          <a:prstGeom prst="rect">
            <a:avLst/>
          </a:prstGeom>
        </p:spPr>
      </p:pic>
      <p:sp>
        <p:nvSpPr>
          <p:cNvPr id="2" name="Title 1"/>
          <p:cNvSpPr>
            <a:spLocks noGrp="1"/>
          </p:cNvSpPr>
          <p:nvPr>
            <p:ph type="title"/>
          </p:nvPr>
        </p:nvSpPr>
        <p:spPr>
          <a:xfrm>
            <a:off x="1107974" y="457200"/>
            <a:ext cx="4911826" cy="1344975"/>
          </a:xfrm>
        </p:spPr>
        <p:txBody>
          <a:bodyPr>
            <a:normAutofit/>
          </a:bodyPr>
          <a:lstStyle/>
          <a:p>
            <a:r>
              <a:rPr lang="en-US" sz="4000" dirty="0"/>
              <a:t>The U.S. Constitution and Decennial Census</a:t>
            </a:r>
          </a:p>
        </p:txBody>
      </p:sp>
      <p:sp>
        <p:nvSpPr>
          <p:cNvPr id="3" name="Content Placeholder 2"/>
          <p:cNvSpPr>
            <a:spLocks noGrp="1"/>
          </p:cNvSpPr>
          <p:nvPr>
            <p:ph idx="1"/>
          </p:nvPr>
        </p:nvSpPr>
        <p:spPr>
          <a:xfrm>
            <a:off x="685800" y="1981201"/>
            <a:ext cx="5429735" cy="4267200"/>
          </a:xfrm>
        </p:spPr>
        <p:txBody>
          <a:bodyPr>
            <a:normAutofit/>
          </a:bodyPr>
          <a:lstStyle/>
          <a:p>
            <a:pPr>
              <a:lnSpc>
                <a:spcPct val="90000"/>
              </a:lnSpc>
            </a:pPr>
            <a:r>
              <a:rPr lang="en-US" sz="2200" dirty="0"/>
              <a:t>Conducted every 10 years since </a:t>
            </a:r>
            <a:r>
              <a:rPr lang="en-US" sz="2200" b="1" dirty="0"/>
              <a:t>1790</a:t>
            </a:r>
            <a:r>
              <a:rPr lang="en-US" sz="2200" dirty="0"/>
              <a:t>, as required by the U.S. Constitution. Article I, Section 2. </a:t>
            </a:r>
            <a:r>
              <a:rPr lang="en-US" sz="2200" i="1" dirty="0"/>
              <a:t>"Representatives and direct Taxes shall be apportioned among the several States which may be included within this Union, according to their respective Numbers . . . </a:t>
            </a:r>
          </a:p>
          <a:p>
            <a:r>
              <a:rPr lang="en-US" sz="2200" i="1" dirty="0"/>
              <a:t>The 1790 counted 3.9 million inhabitants. </a:t>
            </a:r>
          </a:p>
          <a:p>
            <a:r>
              <a:rPr lang="en-US" sz="2200" dirty="0"/>
              <a:t>U.S. marshals conducted the enumerations between 1790 and 1870.</a:t>
            </a:r>
          </a:p>
          <a:p>
            <a:r>
              <a:rPr lang="en-US" sz="2200" dirty="0"/>
              <a:t>Specially trained enumerators carried out the census beginning in 1880. </a:t>
            </a:r>
          </a:p>
          <a:p>
            <a:pPr>
              <a:lnSpc>
                <a:spcPct val="90000"/>
              </a:lnSpc>
            </a:pPr>
            <a:endParaRPr lang="en-US" sz="2000" i="1" dirty="0"/>
          </a:p>
          <a:p>
            <a:pPr>
              <a:lnSpc>
                <a:spcPct val="90000"/>
              </a:lnSpc>
            </a:pPr>
            <a:endParaRPr lang="en-US" sz="2000" dirty="0"/>
          </a:p>
          <a:p>
            <a:pPr>
              <a:lnSpc>
                <a:spcPct val="90000"/>
              </a:lnSpc>
            </a:pPr>
            <a:endParaRPr lang="en-US" sz="2000" dirty="0"/>
          </a:p>
        </p:txBody>
      </p:sp>
      <p:sp>
        <p:nvSpPr>
          <p:cNvPr id="9" name="Slide Number Placeholder 8"/>
          <p:cNvSpPr>
            <a:spLocks noGrp="1"/>
          </p:cNvSpPr>
          <p:nvPr>
            <p:ph type="sldNum" sz="quarter" idx="10"/>
          </p:nvPr>
        </p:nvSpPr>
        <p:spPr>
          <a:xfrm>
            <a:off x="8610600" y="6356350"/>
            <a:ext cx="2743200" cy="365125"/>
          </a:xfrm>
        </p:spPr>
        <p:txBody>
          <a:bodyPr>
            <a:normAutofit/>
          </a:bodyPr>
          <a:lstStyle/>
          <a:p>
            <a:pPr>
              <a:spcAft>
                <a:spcPts val="600"/>
              </a:spcAft>
            </a:pPr>
            <a:fld id="{25B02A65-3D1E-45BD-9983-4ADAC5079F8B}" type="slidenum">
              <a:rPr lang="en-US" smtClean="0"/>
              <a:pPr>
                <a:spcAft>
                  <a:spcPts val="600"/>
                </a:spcAft>
              </a:pPr>
              <a:t>3</a:t>
            </a:fld>
            <a:endParaRPr lang="en-US" dirty="0"/>
          </a:p>
        </p:txBody>
      </p:sp>
    </p:spTree>
    <p:extLst>
      <p:ext uri="{BB962C8B-B14F-4D97-AF65-F5344CB8AC3E}">
        <p14:creationId xmlns:p14="http://schemas.microsoft.com/office/powerpoint/2010/main" val="4278082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8610600" y="6356350"/>
            <a:ext cx="27432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25B02A65-3D1E-45BD-9983-4ADAC5079F8B}" type="slidenum">
              <a:rPr kumimoji="0" lang="en-US" sz="1200" b="0" i="0" u="none" strike="noStrike" kern="1200" cap="none" spc="0" normalizeH="0" baseline="0" noProof="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068113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00"/>
            <a:ext cx="3494362" cy="4930246"/>
          </a:xfrm>
        </p:spPr>
        <p:txBody>
          <a:bodyPr>
            <a:normAutofit/>
          </a:bodyPr>
          <a:lstStyle/>
          <a:p>
            <a:pPr algn="r"/>
            <a:r>
              <a:rPr lang="en-US" dirty="0">
                <a:solidFill>
                  <a:schemeClr val="accent1"/>
                </a:solidFill>
              </a:rPr>
              <a:t>Why We Ask You to Allocate Resources to the 2020 Census</a:t>
            </a:r>
          </a:p>
        </p:txBody>
      </p:sp>
      <p:sp>
        <p:nvSpPr>
          <p:cNvPr id="3" name="Content Placeholder 2"/>
          <p:cNvSpPr>
            <a:spLocks noGrp="1"/>
          </p:cNvSpPr>
          <p:nvPr>
            <p:ph idx="1"/>
          </p:nvPr>
        </p:nvSpPr>
        <p:spPr>
          <a:xfrm>
            <a:off x="4976031" y="1775354"/>
            <a:ext cx="6377769" cy="4930246"/>
          </a:xfrm>
        </p:spPr>
        <p:txBody>
          <a:bodyPr anchor="ctr">
            <a:normAutofit/>
          </a:bodyPr>
          <a:lstStyle/>
          <a:p>
            <a:endParaRPr lang="en-US" sz="2400" dirty="0"/>
          </a:p>
          <a:p>
            <a:r>
              <a:rPr lang="en-US" sz="2400" dirty="0"/>
              <a:t>Political Representation</a:t>
            </a:r>
          </a:p>
          <a:p>
            <a:pPr lvl="1"/>
            <a:r>
              <a:rPr lang="en-US" sz="2400" dirty="0"/>
              <a:t>Census is constitutionally mandated for re-apportionment of Congress</a:t>
            </a:r>
          </a:p>
          <a:p>
            <a:pPr lvl="1"/>
            <a:r>
              <a:rPr lang="en-US" sz="2400" dirty="0"/>
              <a:t>Census results are used for Redistricting at national, state, and local levels.</a:t>
            </a:r>
          </a:p>
          <a:p>
            <a:pPr lvl="1"/>
            <a:endParaRPr lang="en-US" sz="2400" dirty="0"/>
          </a:p>
          <a:p>
            <a:r>
              <a:rPr lang="en-US" sz="2400" dirty="0"/>
              <a:t>Money/Economic Impact</a:t>
            </a:r>
          </a:p>
          <a:p>
            <a:pPr lvl="1"/>
            <a:r>
              <a:rPr lang="en-US" sz="2400" dirty="0"/>
              <a:t>Over $675 Billion/year is distributed to state and local governments using Census numbers (Over $4 Trillion over the decade).</a:t>
            </a:r>
          </a:p>
          <a:p>
            <a:pPr marL="457200" lvl="1" indent="0">
              <a:buNone/>
            </a:pPr>
            <a:endParaRPr lang="en-US" sz="2400" dirty="0"/>
          </a:p>
          <a:p>
            <a:pPr lvl="1"/>
            <a:endParaRPr lang="en-US" sz="2400" dirty="0"/>
          </a:p>
          <a:p>
            <a:pPr lvl="1"/>
            <a:endParaRPr lang="en-US" sz="2400" dirty="0"/>
          </a:p>
          <a:p>
            <a:pPr lvl="1"/>
            <a:endParaRPr lang="en-US" sz="2400" dirty="0"/>
          </a:p>
          <a:p>
            <a:pPr marL="457200" lvl="1" indent="0">
              <a:buNone/>
            </a:pPr>
            <a:endParaRPr lang="en-US" sz="2400" dirty="0"/>
          </a:p>
        </p:txBody>
      </p:sp>
      <p:sp>
        <p:nvSpPr>
          <p:cNvPr id="5" name="Slide Number Placeholder 4"/>
          <p:cNvSpPr>
            <a:spLocks noGrp="1"/>
          </p:cNvSpPr>
          <p:nvPr>
            <p:ph type="sldNum" sz="quarter" idx="10"/>
          </p:nvPr>
        </p:nvSpPr>
        <p:spPr>
          <a:xfrm>
            <a:off x="10571516" y="6033479"/>
            <a:ext cx="782283" cy="365125"/>
          </a:xfrm>
        </p:spPr>
        <p:txBody>
          <a:bodyPr>
            <a:normAutofit/>
          </a:bodyPr>
          <a:lstStyle/>
          <a:p>
            <a:pPr>
              <a:spcAft>
                <a:spcPts val="600"/>
              </a:spcAft>
            </a:pPr>
            <a:fld id="{25B02A65-3D1E-45BD-9983-4ADAC5079F8B}" type="slidenum">
              <a:rPr lang="en-US" sz="1050" smtClean="0">
                <a:solidFill>
                  <a:schemeClr val="tx1">
                    <a:alpha val="80000"/>
                  </a:schemeClr>
                </a:solidFill>
              </a:rPr>
              <a:pPr>
                <a:spcAft>
                  <a:spcPts val="600"/>
                </a:spcAft>
              </a:pPr>
              <a:t>5</a:t>
            </a:fld>
            <a:endParaRPr lang="en-US" sz="1050">
              <a:solidFill>
                <a:schemeClr val="tx1">
                  <a:alpha val="80000"/>
                </a:schemeClr>
              </a:solidFill>
            </a:endParaRPr>
          </a:p>
        </p:txBody>
      </p:sp>
      <p:sp>
        <p:nvSpPr>
          <p:cNvPr id="6" name="Title 1">
            <a:extLst>
              <a:ext uri="{FF2B5EF4-FFF2-40B4-BE49-F238E27FC236}">
                <a16:creationId xmlns:a16="http://schemas.microsoft.com/office/drawing/2014/main" id="{988B0E75-3053-49DE-9449-397E8BA498FF}"/>
              </a:ext>
            </a:extLst>
          </p:cNvPr>
          <p:cNvSpPr txBox="1">
            <a:spLocks/>
          </p:cNvSpPr>
          <p:nvPr/>
        </p:nvSpPr>
        <p:spPr>
          <a:xfrm>
            <a:off x="2279428" y="0"/>
            <a:ext cx="7474172" cy="1142999"/>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rPr>
              <a:t>Impact to Your Community</a:t>
            </a:r>
          </a:p>
        </p:txBody>
      </p:sp>
    </p:spTree>
    <p:extLst>
      <p:ext uri="{BB962C8B-B14F-4D97-AF65-F5344CB8AC3E}">
        <p14:creationId xmlns:p14="http://schemas.microsoft.com/office/powerpoint/2010/main" val="3318692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09900" y="-19050"/>
            <a:ext cx="6172200" cy="857250"/>
          </a:xfrm>
        </p:spPr>
        <p:txBody>
          <a:bodyPr>
            <a:normAutofit/>
          </a:bodyPr>
          <a:lstStyle/>
          <a:p>
            <a:r>
              <a:rPr lang="en-US" sz="3600" dirty="0">
                <a:solidFill>
                  <a:schemeClr val="bg1"/>
                </a:solidFill>
                <a:latin typeface="Calibri" panose="020F0502020204030204" pitchFamily="34" charset="0"/>
                <a:cs typeface="Times New Roman" panose="02020603050405020304" pitchFamily="18" charset="0"/>
              </a:rPr>
              <a:t>2020 Census Design</a:t>
            </a:r>
          </a:p>
        </p:txBody>
      </p:sp>
      <p:sp>
        <p:nvSpPr>
          <p:cNvPr id="3" name="Slide Number Placeholder 2"/>
          <p:cNvSpPr>
            <a:spLocks noGrp="1"/>
          </p:cNvSpPr>
          <p:nvPr>
            <p:ph type="sldNum" sz="quarter" idx="4294967295"/>
          </p:nvPr>
        </p:nvSpPr>
        <p:spPr>
          <a:xfrm>
            <a:off x="8610600" y="6019800"/>
            <a:ext cx="2743200" cy="838200"/>
          </a:xfrm>
        </p:spPr>
        <p:txBody>
          <a:bodyPr/>
          <a:lstStyle/>
          <a:p>
            <a:fld id="{25B02A65-3D1E-45BD-9983-4ADAC5079F8B}" type="slidenum">
              <a:rPr lang="en-US" smtClean="0"/>
              <a:pPr/>
              <a:t>6</a:t>
            </a:fld>
            <a:endParaRPr lang="en-US" dirty="0"/>
          </a:p>
        </p:txBody>
      </p:sp>
    </p:spTree>
    <p:extLst>
      <p:ext uri="{BB962C8B-B14F-4D97-AF65-F5344CB8AC3E}">
        <p14:creationId xmlns:p14="http://schemas.microsoft.com/office/powerpoint/2010/main" val="195821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6D0E9D8-F11F-44D2-B436-8DAA1A670D2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15400" y="2354265"/>
            <a:ext cx="2370135" cy="2370135"/>
          </a:xfrm>
          <a:prstGeom prst="rect">
            <a:avLst/>
          </a:prstGeom>
        </p:spPr>
      </p:pic>
      <p:sp>
        <p:nvSpPr>
          <p:cNvPr id="2" name="Title 1"/>
          <p:cNvSpPr>
            <a:spLocks noGrp="1"/>
          </p:cNvSpPr>
          <p:nvPr>
            <p:ph type="title"/>
          </p:nvPr>
        </p:nvSpPr>
        <p:spPr>
          <a:xfrm>
            <a:off x="2279428" y="-19050"/>
            <a:ext cx="7474172" cy="1142999"/>
          </a:xfrm>
          <a:solidFill>
            <a:schemeClr val="accent1"/>
          </a:solidFill>
        </p:spPr>
        <p:txBody>
          <a:bodyPr>
            <a:normAutofit/>
          </a:bodyPr>
          <a:lstStyle/>
          <a:p>
            <a:pPr algn="ctr"/>
            <a:r>
              <a:rPr lang="en-US" sz="3600" b="1" dirty="0">
                <a:solidFill>
                  <a:schemeClr val="bg1"/>
                </a:solidFill>
              </a:rPr>
              <a:t>Privacy and Confidentiality</a:t>
            </a:r>
          </a:p>
        </p:txBody>
      </p:sp>
      <p:sp>
        <p:nvSpPr>
          <p:cNvPr id="3" name="Content Placeholder 2"/>
          <p:cNvSpPr>
            <a:spLocks noGrp="1"/>
          </p:cNvSpPr>
          <p:nvPr>
            <p:ph idx="1"/>
          </p:nvPr>
        </p:nvSpPr>
        <p:spPr>
          <a:xfrm>
            <a:off x="1136429" y="2011364"/>
            <a:ext cx="7280384" cy="4465636"/>
          </a:xfrm>
        </p:spPr>
        <p:txBody>
          <a:bodyPr anchor="ctr">
            <a:normAutofit fontScale="85000" lnSpcReduction="20000"/>
          </a:bodyPr>
          <a:lstStyle/>
          <a:p>
            <a:pPr>
              <a:lnSpc>
                <a:spcPct val="90000"/>
              </a:lnSpc>
            </a:pPr>
            <a:r>
              <a:rPr lang="en-US" sz="2600" dirty="0"/>
              <a:t>Under Title 13, U.S. Code, all Census Bureau employees swear a lifetime oath to protect respondent data. It is a felony for any Census Bureau employee to disclose any confidential census information during or after employment, and the penalty for wrongful disclosure is up to 5 years imprisonment and/or a fine of $250,000.</a:t>
            </a:r>
          </a:p>
          <a:p>
            <a:pPr>
              <a:lnSpc>
                <a:spcPct val="90000"/>
              </a:lnSpc>
            </a:pPr>
            <a:endParaRPr lang="en-US" sz="2600" dirty="0"/>
          </a:p>
          <a:p>
            <a:pPr>
              <a:lnSpc>
                <a:spcPct val="90000"/>
              </a:lnSpc>
            </a:pPr>
            <a:r>
              <a:rPr lang="en-US" sz="2600" dirty="0"/>
              <a:t>We protect information by taking precautions in how we collect, analyze and disseminate information. The Census Bureau has strong program to protect information as they collect, process and store it in secure IT systems. </a:t>
            </a:r>
          </a:p>
          <a:p>
            <a:pPr>
              <a:lnSpc>
                <a:spcPct val="90000"/>
              </a:lnSpc>
            </a:pPr>
            <a:endParaRPr lang="en-US" sz="2600" dirty="0"/>
          </a:p>
          <a:p>
            <a:pPr>
              <a:lnSpc>
                <a:spcPct val="90000"/>
              </a:lnSpc>
            </a:pPr>
            <a:r>
              <a:rPr lang="en-US" sz="2600" dirty="0"/>
              <a:t>The Census Bureau encrypts information, limits access, and actively monitors systems to make sure information stays secure.</a:t>
            </a:r>
          </a:p>
          <a:p>
            <a:pPr>
              <a:lnSpc>
                <a:spcPct val="90000"/>
              </a:lnSpc>
            </a:pPr>
            <a:endParaRPr lang="en-US" sz="1900" dirty="0"/>
          </a:p>
          <a:p>
            <a:pPr>
              <a:lnSpc>
                <a:spcPct val="90000"/>
              </a:lnSpc>
            </a:pPr>
            <a:endParaRPr lang="en-US" sz="1900" dirty="0"/>
          </a:p>
          <a:p>
            <a:pPr>
              <a:lnSpc>
                <a:spcPct val="90000"/>
              </a:lnSpc>
            </a:pPr>
            <a:endParaRPr lang="en-US" sz="1900" dirty="0"/>
          </a:p>
        </p:txBody>
      </p:sp>
      <p:sp>
        <p:nvSpPr>
          <p:cNvPr id="4" name="Slide Number Placeholder 3"/>
          <p:cNvSpPr>
            <a:spLocks noGrp="1"/>
          </p:cNvSpPr>
          <p:nvPr>
            <p:ph type="sldNum" sz="quarter" idx="10"/>
          </p:nvPr>
        </p:nvSpPr>
        <p:spPr>
          <a:xfrm>
            <a:off x="10341428" y="6356350"/>
            <a:ext cx="1012371"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25B02A65-3D1E-45BD-9983-4ADAC5079F8B}" type="slidenum">
              <a:rPr kumimoji="0" lang="en-US" sz="1200" b="0" i="0" u="none" strike="noStrike" kern="1200" cap="none" spc="0" normalizeH="0" baseline="0" noProof="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7</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859868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1B775-65E8-6E48-B718-365B774B0939}"/>
              </a:ext>
            </a:extLst>
          </p:cNvPr>
          <p:cNvSpPr>
            <a:spLocks noGrp="1"/>
          </p:cNvSpPr>
          <p:nvPr>
            <p:ph type="title"/>
          </p:nvPr>
        </p:nvSpPr>
        <p:spPr>
          <a:xfrm>
            <a:off x="943277" y="712269"/>
            <a:ext cx="3370998" cy="5502264"/>
          </a:xfrm>
        </p:spPr>
        <p:txBody>
          <a:bodyPr>
            <a:normAutofit/>
          </a:bodyPr>
          <a:lstStyle/>
          <a:p>
            <a:r>
              <a:rPr lang="en-US" dirty="0">
                <a:solidFill>
                  <a:srgbClr val="FFFFFF"/>
                </a:solidFill>
                <a:hlinkClick r:id="rId3"/>
              </a:rPr>
              <a:t>It is important to note that the Census Bureau:</a:t>
            </a:r>
            <a:br>
              <a:rPr lang="en-US" dirty="0">
                <a:solidFill>
                  <a:srgbClr val="FFFFFF"/>
                </a:solidFill>
              </a:rPr>
            </a:br>
            <a:endParaRPr lang="en-US" dirty="0">
              <a:solidFill>
                <a:srgbClr val="FFFFFF"/>
              </a:solidFill>
            </a:endParaRPr>
          </a:p>
        </p:txBody>
      </p:sp>
      <p:graphicFrame>
        <p:nvGraphicFramePr>
          <p:cNvPr id="6" name="Content Placeholder 2">
            <a:extLst>
              <a:ext uri="{FF2B5EF4-FFF2-40B4-BE49-F238E27FC236}">
                <a16:creationId xmlns:a16="http://schemas.microsoft.com/office/drawing/2014/main" id="{C7317F55-6D33-4101-9C3B-CC100750B5A5}"/>
              </a:ext>
            </a:extLst>
          </p:cNvPr>
          <p:cNvGraphicFramePr>
            <a:graphicFrameLocks noGrp="1"/>
          </p:cNvGraphicFramePr>
          <p:nvPr>
            <p:ph idx="1"/>
            <p:extLst>
              <p:ext uri="{D42A27DB-BD31-4B8C-83A1-F6EECF244321}">
                <p14:modId xmlns:p14="http://schemas.microsoft.com/office/powerpoint/2010/main" val="3861311510"/>
              </p:ext>
            </p:extLst>
          </p:nvPr>
        </p:nvGraphicFramePr>
        <p:xfrm>
          <a:off x="5280025" y="1447800"/>
          <a:ext cx="5968698" cy="47672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F9DE5FBA-50B3-704D-84B4-068D4FB3314B}"/>
              </a:ext>
            </a:extLst>
          </p:cNvPr>
          <p:cNvSpPr>
            <a:spLocks noGrp="1"/>
          </p:cNvSpPr>
          <p:nvPr>
            <p:ph type="sldNum" sz="quarter" idx="10"/>
          </p:nvPr>
        </p:nvSpPr>
        <p:spPr>
          <a:xfrm>
            <a:off x="8610600" y="6356350"/>
            <a:ext cx="27432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25B02A65-3D1E-45BD-9983-4ADAC5079F8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itle 1">
            <a:extLst>
              <a:ext uri="{FF2B5EF4-FFF2-40B4-BE49-F238E27FC236}">
                <a16:creationId xmlns:a16="http://schemas.microsoft.com/office/drawing/2014/main" id="{61574D93-B5B8-416C-9775-DD7B02AF93E2}"/>
              </a:ext>
            </a:extLst>
          </p:cNvPr>
          <p:cNvSpPr txBox="1">
            <a:spLocks/>
          </p:cNvSpPr>
          <p:nvPr/>
        </p:nvSpPr>
        <p:spPr>
          <a:xfrm>
            <a:off x="2279428" y="-19049"/>
            <a:ext cx="7474172" cy="933450"/>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rPr>
              <a:t>Privacy and Confidentiality</a:t>
            </a:r>
            <a:endParaRPr lang="en-US" sz="3600" b="1" dirty="0">
              <a:solidFill>
                <a:schemeClr val="bg1"/>
              </a:solidFill>
            </a:endParaRPr>
          </a:p>
        </p:txBody>
      </p:sp>
    </p:spTree>
    <p:extLst>
      <p:ext uri="{BB962C8B-B14F-4D97-AF65-F5344CB8AC3E}">
        <p14:creationId xmlns:p14="http://schemas.microsoft.com/office/powerpoint/2010/main" val="4203517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848036" y="1524002"/>
            <a:ext cx="2622370" cy="4469724"/>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4800600" y="1524002"/>
            <a:ext cx="2622370" cy="4469724"/>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Rectangle 23"/>
          <p:cNvSpPr/>
          <p:nvPr/>
        </p:nvSpPr>
        <p:spPr>
          <a:xfrm>
            <a:off x="7772399" y="1994757"/>
            <a:ext cx="2622370" cy="4107553"/>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4" name="Picture 6" descr="We love supporting our customers (literally!)"/>
          <p:cNvPicPr>
            <a:picLocks noChangeAspect="1" noChangeArrowheads="1"/>
          </p:cNvPicPr>
          <p:nvPr/>
        </p:nvPicPr>
        <p:blipFill>
          <a:blip r:embed="rId3" cstate="print"/>
          <a:stretch>
            <a:fillRect/>
          </a:stretch>
        </p:blipFill>
        <p:spPr bwMode="auto">
          <a:xfrm>
            <a:off x="4953001" y="1524002"/>
            <a:ext cx="2234494" cy="1873645"/>
          </a:xfrm>
          <a:prstGeom prst="rect">
            <a:avLst/>
          </a:prstGeom>
          <a:noFill/>
          <a:ln w="38100">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995421" y="3793985"/>
            <a:ext cx="2327601" cy="2308324"/>
          </a:xfrm>
          <a:prstGeom prst="rect">
            <a:avLst/>
          </a:prstGeom>
          <a:noFill/>
        </p:spPr>
        <p:txBody>
          <a:bodyPr wrap="square" rtlCol="0">
            <a:spAutoFit/>
          </a:bodyPr>
          <a:lstStyle/>
          <a:p>
            <a:r>
              <a:rPr lang="en-US" dirty="0">
                <a:solidFill>
                  <a:schemeClr val="tx1">
                    <a:lumMod val="85000"/>
                    <a:lumOff val="15000"/>
                  </a:schemeClr>
                </a:solidFill>
                <a:latin typeface="Tahoma" pitchFamily="34" charset="0"/>
                <a:ea typeface="Tahoma" pitchFamily="34" charset="0"/>
                <a:cs typeface="Tahoma" pitchFamily="34" charset="0"/>
              </a:rPr>
              <a:t>Demographics:</a:t>
            </a:r>
          </a:p>
          <a:p>
            <a:r>
              <a:rPr lang="en-US" dirty="0">
                <a:solidFill>
                  <a:schemeClr val="tx1">
                    <a:lumMod val="85000"/>
                    <a:lumOff val="15000"/>
                  </a:schemeClr>
                </a:solidFill>
                <a:latin typeface="Tahoma" pitchFamily="34" charset="0"/>
                <a:ea typeface="Tahoma" pitchFamily="34" charset="0"/>
                <a:cs typeface="Tahoma" pitchFamily="34" charset="0"/>
              </a:rPr>
              <a:t>Age</a:t>
            </a:r>
          </a:p>
          <a:p>
            <a:r>
              <a:rPr lang="en-US" dirty="0">
                <a:solidFill>
                  <a:schemeClr val="tx1">
                    <a:lumMod val="85000"/>
                    <a:lumOff val="15000"/>
                  </a:schemeClr>
                </a:solidFill>
                <a:latin typeface="Tahoma" pitchFamily="34" charset="0"/>
                <a:ea typeface="Tahoma" pitchFamily="34" charset="0"/>
                <a:cs typeface="Tahoma" pitchFamily="34" charset="0"/>
              </a:rPr>
              <a:t>Sex</a:t>
            </a:r>
          </a:p>
          <a:p>
            <a:r>
              <a:rPr lang="en-US" dirty="0">
                <a:solidFill>
                  <a:schemeClr val="tx1">
                    <a:lumMod val="85000"/>
                    <a:lumOff val="15000"/>
                  </a:schemeClr>
                </a:solidFill>
                <a:latin typeface="Tahoma" pitchFamily="34" charset="0"/>
                <a:ea typeface="Tahoma" pitchFamily="34" charset="0"/>
                <a:cs typeface="Tahoma" pitchFamily="34" charset="0"/>
              </a:rPr>
              <a:t>Marital</a:t>
            </a:r>
          </a:p>
          <a:p>
            <a:r>
              <a:rPr lang="en-US" dirty="0">
                <a:solidFill>
                  <a:schemeClr val="tx1">
                    <a:lumMod val="85000"/>
                    <a:lumOff val="15000"/>
                  </a:schemeClr>
                </a:solidFill>
                <a:latin typeface="Tahoma" pitchFamily="34" charset="0"/>
                <a:ea typeface="Tahoma" pitchFamily="34" charset="0"/>
                <a:cs typeface="Tahoma" pitchFamily="34" charset="0"/>
              </a:rPr>
              <a:t>Education</a:t>
            </a:r>
          </a:p>
          <a:p>
            <a:r>
              <a:rPr lang="en-US" dirty="0">
                <a:solidFill>
                  <a:schemeClr val="tx1">
                    <a:lumMod val="85000"/>
                    <a:lumOff val="15000"/>
                  </a:schemeClr>
                </a:solidFill>
                <a:latin typeface="Tahoma" pitchFamily="34" charset="0"/>
                <a:ea typeface="Tahoma" pitchFamily="34" charset="0"/>
                <a:cs typeface="Tahoma" pitchFamily="34" charset="0"/>
              </a:rPr>
              <a:t>Housing</a:t>
            </a:r>
          </a:p>
          <a:p>
            <a:r>
              <a:rPr lang="en-US" dirty="0">
                <a:solidFill>
                  <a:schemeClr val="tx1">
                    <a:lumMod val="85000"/>
                    <a:lumOff val="15000"/>
                  </a:schemeClr>
                </a:solidFill>
                <a:latin typeface="Tahoma" pitchFamily="34" charset="0"/>
                <a:ea typeface="Tahoma" pitchFamily="34" charset="0"/>
                <a:cs typeface="Tahoma" pitchFamily="34" charset="0"/>
              </a:rPr>
              <a:t>Health Ins and more</a:t>
            </a:r>
          </a:p>
          <a:p>
            <a:pPr algn="ctr"/>
            <a:endParaRPr lang="en-US" dirty="0">
              <a:solidFill>
                <a:schemeClr val="tx1">
                  <a:lumMod val="85000"/>
                  <a:lumOff val="15000"/>
                </a:schemeClr>
              </a:solidFill>
              <a:latin typeface="Tahoma" pitchFamily="34" charset="0"/>
              <a:ea typeface="Tahoma" pitchFamily="34" charset="0"/>
              <a:cs typeface="Tahoma" pitchFamily="34" charset="0"/>
            </a:endParaRPr>
          </a:p>
        </p:txBody>
      </p:sp>
      <p:sp>
        <p:nvSpPr>
          <p:cNvPr id="26" name="TextBox 25"/>
          <p:cNvSpPr txBox="1"/>
          <p:nvPr/>
        </p:nvSpPr>
        <p:spPr>
          <a:xfrm>
            <a:off x="4953001" y="3786551"/>
            <a:ext cx="2251401" cy="1477328"/>
          </a:xfrm>
          <a:prstGeom prst="rect">
            <a:avLst/>
          </a:prstGeom>
          <a:noFill/>
        </p:spPr>
        <p:txBody>
          <a:bodyPr wrap="square" rtlCol="0">
            <a:spAutoFit/>
          </a:bodyPr>
          <a:lstStyle/>
          <a:p>
            <a:r>
              <a:rPr lang="en-US" dirty="0">
                <a:solidFill>
                  <a:schemeClr val="tx1">
                    <a:lumMod val="85000"/>
                    <a:lumOff val="15000"/>
                  </a:schemeClr>
                </a:solidFill>
                <a:latin typeface="Tahoma" pitchFamily="34" charset="0"/>
                <a:ea typeface="Tahoma" pitchFamily="34" charset="0"/>
                <a:cs typeface="Tahoma" pitchFamily="34" charset="0"/>
              </a:rPr>
              <a:t>Business and Industry Data</a:t>
            </a:r>
          </a:p>
          <a:p>
            <a:r>
              <a:rPr lang="en-US" dirty="0">
                <a:solidFill>
                  <a:schemeClr val="tx1">
                    <a:lumMod val="85000"/>
                    <a:lumOff val="15000"/>
                  </a:schemeClr>
                </a:solidFill>
                <a:latin typeface="Tahoma" pitchFamily="34" charset="0"/>
                <a:ea typeface="Tahoma" pitchFamily="34" charset="0"/>
                <a:cs typeface="Tahoma" pitchFamily="34" charset="0"/>
              </a:rPr>
              <a:t>Import/Exports</a:t>
            </a:r>
          </a:p>
          <a:p>
            <a:r>
              <a:rPr lang="en-US" dirty="0">
                <a:solidFill>
                  <a:schemeClr val="tx1">
                    <a:lumMod val="85000"/>
                    <a:lumOff val="15000"/>
                  </a:schemeClr>
                </a:solidFill>
                <a:latin typeface="Tahoma" pitchFamily="34" charset="0"/>
                <a:ea typeface="Tahoma" pitchFamily="34" charset="0"/>
                <a:cs typeface="Tahoma" pitchFamily="34" charset="0"/>
              </a:rPr>
              <a:t>Employment</a:t>
            </a:r>
          </a:p>
          <a:p>
            <a:r>
              <a:rPr lang="en-US" dirty="0">
                <a:solidFill>
                  <a:schemeClr val="tx1">
                    <a:lumMod val="85000"/>
                    <a:lumOff val="15000"/>
                  </a:schemeClr>
                </a:solidFill>
                <a:latin typeface="Tahoma" pitchFamily="34" charset="0"/>
                <a:ea typeface="Tahoma" pitchFamily="34" charset="0"/>
                <a:cs typeface="Tahoma" pitchFamily="34" charset="0"/>
              </a:rPr>
              <a:t>Government Data </a:t>
            </a:r>
          </a:p>
        </p:txBody>
      </p:sp>
      <p:sp>
        <p:nvSpPr>
          <p:cNvPr id="27" name="TextBox 26"/>
          <p:cNvSpPr txBox="1"/>
          <p:nvPr/>
        </p:nvSpPr>
        <p:spPr>
          <a:xfrm>
            <a:off x="7915594" y="3733363"/>
            <a:ext cx="2590800" cy="2031325"/>
          </a:xfrm>
          <a:prstGeom prst="rect">
            <a:avLst/>
          </a:prstGeom>
          <a:noFill/>
        </p:spPr>
        <p:txBody>
          <a:bodyPr wrap="square" rtlCol="0">
            <a:spAutoFit/>
          </a:bodyPr>
          <a:lstStyle/>
          <a:p>
            <a:r>
              <a:rPr lang="en-US" dirty="0">
                <a:solidFill>
                  <a:schemeClr val="tx1">
                    <a:lumMod val="85000"/>
                    <a:lumOff val="15000"/>
                  </a:schemeClr>
                </a:solidFill>
                <a:latin typeface="Tahoma" pitchFamily="34" charset="0"/>
                <a:ea typeface="Tahoma" pitchFamily="34" charset="0"/>
                <a:cs typeface="Tahoma" pitchFamily="34" charset="0"/>
              </a:rPr>
              <a:t>Data at a variety of Geographic Levels:</a:t>
            </a:r>
          </a:p>
          <a:p>
            <a:r>
              <a:rPr lang="en-US" dirty="0">
                <a:solidFill>
                  <a:schemeClr val="tx1">
                    <a:lumMod val="85000"/>
                    <a:lumOff val="15000"/>
                  </a:schemeClr>
                </a:solidFill>
                <a:latin typeface="Tahoma" pitchFamily="34" charset="0"/>
                <a:ea typeface="Tahoma" pitchFamily="34" charset="0"/>
                <a:cs typeface="Tahoma" pitchFamily="34" charset="0"/>
              </a:rPr>
              <a:t>National, State, County</a:t>
            </a:r>
          </a:p>
          <a:p>
            <a:r>
              <a:rPr lang="en-US" dirty="0">
                <a:solidFill>
                  <a:schemeClr val="tx1">
                    <a:lumMod val="85000"/>
                    <a:lumOff val="15000"/>
                  </a:schemeClr>
                </a:solidFill>
                <a:latin typeface="Tahoma" pitchFamily="34" charset="0"/>
                <a:ea typeface="Tahoma" pitchFamily="34" charset="0"/>
                <a:cs typeface="Tahoma" pitchFamily="34" charset="0"/>
              </a:rPr>
              <a:t>City/Place </a:t>
            </a:r>
          </a:p>
          <a:p>
            <a:r>
              <a:rPr lang="en-US" dirty="0">
                <a:solidFill>
                  <a:schemeClr val="tx1">
                    <a:lumMod val="85000"/>
                    <a:lumOff val="15000"/>
                  </a:schemeClr>
                </a:solidFill>
                <a:latin typeface="Tahoma" pitchFamily="34" charset="0"/>
                <a:ea typeface="Tahoma" pitchFamily="34" charset="0"/>
                <a:cs typeface="Tahoma" pitchFamily="34" charset="0"/>
              </a:rPr>
              <a:t>Tract</a:t>
            </a:r>
          </a:p>
          <a:p>
            <a:r>
              <a:rPr lang="en-US" dirty="0">
                <a:solidFill>
                  <a:schemeClr val="tx1">
                    <a:lumMod val="85000"/>
                    <a:lumOff val="15000"/>
                  </a:schemeClr>
                </a:solidFill>
                <a:latin typeface="Tahoma" pitchFamily="34" charset="0"/>
                <a:ea typeface="Tahoma" pitchFamily="34" charset="0"/>
                <a:cs typeface="Tahoma" pitchFamily="34" charset="0"/>
              </a:rPr>
              <a:t>Block</a:t>
            </a:r>
          </a:p>
          <a:p>
            <a:r>
              <a:rPr lang="en-US" dirty="0">
                <a:solidFill>
                  <a:schemeClr val="tx1">
                    <a:lumMod val="85000"/>
                    <a:lumOff val="15000"/>
                  </a:schemeClr>
                </a:solidFill>
                <a:latin typeface="Tahoma" pitchFamily="34" charset="0"/>
                <a:ea typeface="Tahoma" pitchFamily="34" charset="0"/>
                <a:cs typeface="Tahoma" pitchFamily="34" charset="0"/>
              </a:rPr>
              <a:t>Congressional Districts</a:t>
            </a:r>
          </a:p>
        </p:txBody>
      </p:sp>
      <p:pic>
        <p:nvPicPr>
          <p:cNvPr id="2050" name="Picture 2" descr="We take having fun very seriously."/>
          <p:cNvPicPr>
            <a:picLocks noChangeAspect="1" noChangeArrowheads="1"/>
          </p:cNvPicPr>
          <p:nvPr/>
        </p:nvPicPr>
        <p:blipFill>
          <a:blip r:embed="rId4" cstate="print"/>
          <a:stretch>
            <a:fillRect/>
          </a:stretch>
        </p:blipFill>
        <p:spPr bwMode="auto">
          <a:xfrm>
            <a:off x="1995421" y="1536115"/>
            <a:ext cx="2198940" cy="1995849"/>
          </a:xfrm>
          <a:prstGeom prst="rect">
            <a:avLst/>
          </a:prstGeom>
          <a:solidFill>
            <a:schemeClr val="accent6">
              <a:lumMod val="75000"/>
            </a:schemeClr>
          </a:solidFill>
          <a:ln w="38100">
            <a:solidFill>
              <a:schemeClr val="tx1">
                <a:lumMod val="85000"/>
                <a:lumOff val="15000"/>
              </a:schemeClr>
            </a:solidFill>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4206" y="1143001"/>
            <a:ext cx="2545140" cy="2321279"/>
          </a:xfrm>
          <a:prstGeom prst="rect">
            <a:avLst/>
          </a:prstGeom>
        </p:spPr>
      </p:pic>
      <p:sp>
        <p:nvSpPr>
          <p:cNvPr id="3" name="Slide Number Placeholder 2"/>
          <p:cNvSpPr>
            <a:spLocks noGrp="1"/>
          </p:cNvSpPr>
          <p:nvPr>
            <p:ph type="sldNum" sz="quarter" idx="10"/>
          </p:nvPr>
        </p:nvSpPr>
        <p:spPr/>
        <p:txBody>
          <a:bodyPr/>
          <a:lstStyle/>
          <a:p>
            <a:fld id="{25B02A65-3D1E-45BD-9983-4ADAC5079F8B}" type="slidenum">
              <a:rPr lang="en-US" smtClean="0"/>
              <a:pPr/>
              <a:t>9</a:t>
            </a:fld>
            <a:endParaRPr lang="en-US" dirty="0"/>
          </a:p>
        </p:txBody>
      </p:sp>
      <p:sp>
        <p:nvSpPr>
          <p:cNvPr id="13" name="Title 1">
            <a:extLst>
              <a:ext uri="{FF2B5EF4-FFF2-40B4-BE49-F238E27FC236}">
                <a16:creationId xmlns:a16="http://schemas.microsoft.com/office/drawing/2014/main" id="{E067AC17-8CBB-4470-B389-365F1193C0F3}"/>
              </a:ext>
            </a:extLst>
          </p:cNvPr>
          <p:cNvSpPr txBox="1">
            <a:spLocks/>
          </p:cNvSpPr>
          <p:nvPr/>
        </p:nvSpPr>
        <p:spPr>
          <a:xfrm>
            <a:off x="1066800" y="32821"/>
            <a:ext cx="10515600" cy="805379"/>
          </a:xfrm>
          <a:prstGeom prst="rect">
            <a:avLst/>
          </a:prstGeom>
          <a:solidFill>
            <a:schemeClr val="accent1"/>
          </a:solidFill>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rPr>
              <a:t>Census </a:t>
            </a:r>
            <a:r>
              <a:rPr lang="en-US" sz="3600" b="1" dirty="0">
                <a:solidFill>
                  <a:schemeClr val="accent1"/>
                </a:solidFill>
                <a:ea typeface="Tahoma" pitchFamily="34" charset="0"/>
                <a:cs typeface="Tahoma" pitchFamily="34" charset="0"/>
              </a:rPr>
              <a:t> </a:t>
            </a:r>
            <a:r>
              <a:rPr lang="en-US" sz="3600" b="1" dirty="0">
                <a:solidFill>
                  <a:schemeClr val="bg1"/>
                </a:solidFill>
                <a:ea typeface="Tahoma" pitchFamily="34" charset="0"/>
                <a:cs typeface="Tahoma" pitchFamily="34" charset="0"/>
              </a:rPr>
              <a:t>Bureau Collects a Wide Variety of Data Surveys</a:t>
            </a:r>
          </a:p>
          <a:p>
            <a:pPr algn="ctr"/>
            <a:r>
              <a:rPr lang="en-US" sz="3600" b="1" dirty="0">
                <a:solidFill>
                  <a:schemeClr val="bg1"/>
                </a:solidFill>
              </a:rPr>
              <a:t> </a:t>
            </a:r>
          </a:p>
        </p:txBody>
      </p:sp>
    </p:spTree>
    <p:extLst>
      <p:ext uri="{BB962C8B-B14F-4D97-AF65-F5344CB8AC3E}">
        <p14:creationId xmlns:p14="http://schemas.microsoft.com/office/powerpoint/2010/main" val="29359266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1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68DB0D20B52142AB95C4135CAF564D" ma:contentTypeVersion="4" ma:contentTypeDescription="Create a new document." ma:contentTypeScope="" ma:versionID="59382f229c073c11682f195f3b8fcbdb">
  <xsd:schema xmlns:xsd="http://www.w3.org/2001/XMLSchema" xmlns:xs="http://www.w3.org/2001/XMLSchema" xmlns:p="http://schemas.microsoft.com/office/2006/metadata/properties" xmlns:ns2="085cb829-d086-43cb-bdbc-1f631895ee8c" xmlns:ns3="0ac35fed-f81f-4738-ab29-40b3069c71c1" targetNamespace="http://schemas.microsoft.com/office/2006/metadata/properties" ma:root="true" ma:fieldsID="c5646e1dfe8a72c767100ceb805c4949" ns2:_="" ns3:_="">
    <xsd:import namespace="085cb829-d086-43cb-bdbc-1f631895ee8c"/>
    <xsd:import namespace="0ac35fed-f81f-4738-ab29-40b3069c71c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5cb829-d086-43cb-bdbc-1f631895ee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ac35fed-f81f-4738-ab29-40b3069c71c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A9B000-B11B-4558-8E4E-242E4EB44C36}">
  <ds:schemaRefs>
    <ds:schemaRef ds:uri="http://purl.org/dc/term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0ac35fed-f81f-4738-ab29-40b3069c71c1"/>
    <ds:schemaRef ds:uri="085cb829-d086-43cb-bdbc-1f631895ee8c"/>
    <ds:schemaRef ds:uri="http://www.w3.org/XML/1998/namespace"/>
    <ds:schemaRef ds:uri="http://purl.org/dc/dcmitype/"/>
  </ds:schemaRefs>
</ds:datastoreItem>
</file>

<file path=customXml/itemProps2.xml><?xml version="1.0" encoding="utf-8"?>
<ds:datastoreItem xmlns:ds="http://schemas.openxmlformats.org/officeDocument/2006/customXml" ds:itemID="{ECA3303D-7D96-4665-A7DD-5B916D4D5795}">
  <ds:schemaRefs>
    <ds:schemaRef ds:uri="http://schemas.microsoft.com/sharepoint/v3/contenttype/forms"/>
  </ds:schemaRefs>
</ds:datastoreItem>
</file>

<file path=customXml/itemProps3.xml><?xml version="1.0" encoding="utf-8"?>
<ds:datastoreItem xmlns:ds="http://schemas.openxmlformats.org/officeDocument/2006/customXml" ds:itemID="{91648E55-3551-4B76-AE26-943B2AB65E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5cb829-d086-43cb-bdbc-1f631895ee8c"/>
    <ds:schemaRef ds:uri="0ac35fed-f81f-4738-ab29-40b3069c71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58</TotalTime>
  <Words>4375</Words>
  <Application>Microsoft Macintosh PowerPoint</Application>
  <PresentationFormat>Widescreen</PresentationFormat>
  <Paragraphs>363</Paragraphs>
  <Slides>28</Slides>
  <Notes>25</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Tahoma</vt:lpstr>
      <vt:lpstr>Office Theme</vt:lpstr>
      <vt:lpstr>PowerPoint Presentation</vt:lpstr>
      <vt:lpstr>              2020 CENSUS  YOUR COMMUNITIES COUNT! </vt:lpstr>
      <vt:lpstr>The U.S. Constitution and Decennial Census</vt:lpstr>
      <vt:lpstr>PowerPoint Presentation</vt:lpstr>
      <vt:lpstr>Why We Ask You to Allocate Resources to the 2020 Census</vt:lpstr>
      <vt:lpstr>2020 Census Design</vt:lpstr>
      <vt:lpstr>Privacy and Confidentiality</vt:lpstr>
      <vt:lpstr>It is important to note that the Census Bureau: </vt:lpstr>
      <vt:lpstr>PowerPoint Presentation</vt:lpstr>
      <vt:lpstr>Census Data Are Used In Many Ways</vt:lpstr>
      <vt:lpstr>  2020 Census New Initiatives    </vt:lpstr>
      <vt:lpstr>  2020 Census New Initiatives    </vt:lpstr>
      <vt:lpstr>Self Response</vt:lpstr>
      <vt:lpstr>Target Populations</vt:lpstr>
      <vt:lpstr>PowerPoint Presentation</vt:lpstr>
      <vt:lpstr>2020 Census Geographic Partnerships</vt:lpstr>
      <vt:lpstr>PowerPoint Presentation</vt:lpstr>
      <vt:lpstr>PowerPoint Presentation</vt:lpstr>
      <vt:lpstr>PowerPoint Presentation</vt:lpstr>
      <vt:lpstr>Complete Count Committees</vt:lpstr>
      <vt:lpstr>Local Government CCC’s</vt:lpstr>
      <vt:lpstr>Community-based CCC’s</vt:lpstr>
      <vt:lpstr>PowerPoint Presentation</vt:lpstr>
      <vt:lpstr>Prepare for 2020 Census, Now!</vt:lpstr>
      <vt:lpstr>Explore the Response Outreach Area Mapper Web Application https://www.census.gov/roam</vt:lpstr>
      <vt:lpstr>How the Census Bureau Will Support You?</vt:lpstr>
      <vt:lpstr>PowerPoint Presentation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Bernadette L Richards (CENSUS/AT FED)</dc:creator>
  <cp:lastModifiedBy>Pam Palmer</cp:lastModifiedBy>
  <cp:revision>10</cp:revision>
  <dcterms:created xsi:type="dcterms:W3CDTF">2019-03-01T02:18:05Z</dcterms:created>
  <dcterms:modified xsi:type="dcterms:W3CDTF">2019-07-12T17:41:50Z</dcterms:modified>
</cp:coreProperties>
</file>