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4"/>
  </p:notesMasterIdLst>
  <p:handoutMasterIdLst>
    <p:handoutMasterId r:id="rId25"/>
  </p:handoutMasterIdLst>
  <p:sldIdLst>
    <p:sldId id="256" r:id="rId2"/>
    <p:sldId id="259" r:id="rId3"/>
    <p:sldId id="305" r:id="rId4"/>
    <p:sldId id="514" r:id="rId5"/>
    <p:sldId id="475" r:id="rId6"/>
    <p:sldId id="497" r:id="rId7"/>
    <p:sldId id="509" r:id="rId8"/>
    <p:sldId id="510" r:id="rId9"/>
    <p:sldId id="512" r:id="rId10"/>
    <p:sldId id="511" r:id="rId11"/>
    <p:sldId id="504" r:id="rId12"/>
    <p:sldId id="507" r:id="rId13"/>
    <p:sldId id="266" r:id="rId14"/>
    <p:sldId id="515" r:id="rId15"/>
    <p:sldId id="513" r:id="rId16"/>
    <p:sldId id="506" r:id="rId17"/>
    <p:sldId id="505" r:id="rId18"/>
    <p:sldId id="500" r:id="rId19"/>
    <p:sldId id="499" r:id="rId20"/>
    <p:sldId id="501" r:id="rId21"/>
    <p:sldId id="498" r:id="rId22"/>
    <p:sldId id="476" r:id="rId2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86402" autoAdjust="0"/>
  </p:normalViewPr>
  <p:slideViewPr>
    <p:cSldViewPr snapToGrid="0">
      <p:cViewPr varScale="1">
        <p:scale>
          <a:sx n="67" d="100"/>
          <a:sy n="67" d="100"/>
        </p:scale>
        <p:origin x="568" y="44"/>
      </p:cViewPr>
      <p:guideLst>
        <p:guide orient="horz" pos="2160"/>
        <p:guide pos="3840"/>
      </p:guideLst>
    </p:cSldViewPr>
  </p:slideViewPr>
  <p:outlineViewPr>
    <p:cViewPr>
      <p:scale>
        <a:sx n="33" d="100"/>
        <a:sy n="33" d="100"/>
      </p:scale>
      <p:origin x="230" y="0"/>
    </p:cViewPr>
  </p:outlineViewPr>
  <p:notesTextViewPr>
    <p:cViewPr>
      <p:scale>
        <a:sx n="1" d="1"/>
        <a:sy n="1" d="1"/>
      </p:scale>
      <p:origin x="0" y="0"/>
    </p:cViewPr>
  </p:notesTextViewPr>
  <p:notesViewPr>
    <p:cSldViewPr snapToGrid="0">
      <p:cViewPr varScale="1">
        <p:scale>
          <a:sx n="63" d="100"/>
          <a:sy n="63" d="100"/>
        </p:scale>
        <p:origin x="-3134" y="-77"/>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FE510CD3-4CC0-4D8C-9302-2580167B5921}" type="datetimeFigureOut">
              <a:rPr lang="en-US" smtClean="0"/>
              <a:t>5/18/2021</a:t>
            </a:fld>
            <a:endParaRPr lang="en-US" dirty="0"/>
          </a:p>
        </p:txBody>
      </p:sp>
      <p:sp>
        <p:nvSpPr>
          <p:cNvPr id="4" name="Footer Placeholder 3"/>
          <p:cNvSpPr>
            <a:spLocks noGrp="1"/>
          </p:cNvSpPr>
          <p:nvPr>
            <p:ph type="ftr" sz="quarter" idx="2"/>
          </p:nvPr>
        </p:nvSpPr>
        <p:spPr>
          <a:xfrm>
            <a:off x="1"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1047C08A-283D-48B5-A5F0-AE939083510C}" type="slidenum">
              <a:rPr lang="en-US" smtClean="0"/>
              <a:t>‹#›</a:t>
            </a:fld>
            <a:endParaRPr lang="en-US" dirty="0"/>
          </a:p>
        </p:txBody>
      </p:sp>
    </p:spTree>
    <p:extLst>
      <p:ext uri="{BB962C8B-B14F-4D97-AF65-F5344CB8AC3E}">
        <p14:creationId xmlns:p14="http://schemas.microsoft.com/office/powerpoint/2010/main" val="7773022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56A03C00-2782-46BB-A3BB-4E3971BC1EAE}" type="datetimeFigureOut">
              <a:rPr lang="en-US" smtClean="0"/>
              <a:t>5/18/2021</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22F94EB-FF32-4CBE-A5DC-E75E32DF4C76}" type="slidenum">
              <a:rPr lang="en-US" smtClean="0"/>
              <a:t>‹#›</a:t>
            </a:fld>
            <a:endParaRPr lang="en-US" dirty="0"/>
          </a:p>
        </p:txBody>
      </p:sp>
    </p:spTree>
    <p:extLst>
      <p:ext uri="{BB962C8B-B14F-4D97-AF65-F5344CB8AC3E}">
        <p14:creationId xmlns:p14="http://schemas.microsoft.com/office/powerpoint/2010/main" val="20691931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2F94EB-FF32-4CBE-A5DC-E75E32DF4C76}" type="slidenum">
              <a:rPr lang="en-US" smtClean="0"/>
              <a:t>2</a:t>
            </a:fld>
            <a:endParaRPr lang="en-US" dirty="0"/>
          </a:p>
        </p:txBody>
      </p:sp>
    </p:spTree>
    <p:extLst>
      <p:ext uri="{BB962C8B-B14F-4D97-AF65-F5344CB8AC3E}">
        <p14:creationId xmlns:p14="http://schemas.microsoft.com/office/powerpoint/2010/main" val="22376428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2F94EB-FF32-4CBE-A5DC-E75E32DF4C76}" type="slidenum">
              <a:rPr lang="en-US" smtClean="0"/>
              <a:t>18</a:t>
            </a:fld>
            <a:endParaRPr lang="en-US" dirty="0"/>
          </a:p>
        </p:txBody>
      </p:sp>
    </p:spTree>
    <p:extLst>
      <p:ext uri="{BB962C8B-B14F-4D97-AF65-F5344CB8AC3E}">
        <p14:creationId xmlns:p14="http://schemas.microsoft.com/office/powerpoint/2010/main" val="2330449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2F94EB-FF32-4CBE-A5DC-E75E32DF4C76}" type="slidenum">
              <a:rPr lang="en-US" smtClean="0"/>
              <a:t>19</a:t>
            </a:fld>
            <a:endParaRPr lang="en-US" dirty="0"/>
          </a:p>
        </p:txBody>
      </p:sp>
    </p:spTree>
    <p:extLst>
      <p:ext uri="{BB962C8B-B14F-4D97-AF65-F5344CB8AC3E}">
        <p14:creationId xmlns:p14="http://schemas.microsoft.com/office/powerpoint/2010/main" val="23304499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2F94EB-FF32-4CBE-A5DC-E75E32DF4C76}" type="slidenum">
              <a:rPr lang="en-US" smtClean="0"/>
              <a:t>20</a:t>
            </a:fld>
            <a:endParaRPr lang="en-US" dirty="0"/>
          </a:p>
        </p:txBody>
      </p:sp>
    </p:spTree>
    <p:extLst>
      <p:ext uri="{BB962C8B-B14F-4D97-AF65-F5344CB8AC3E}">
        <p14:creationId xmlns:p14="http://schemas.microsoft.com/office/powerpoint/2010/main" val="23304499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2F94EB-FF32-4CBE-A5DC-E75E32DF4C76}" type="slidenum">
              <a:rPr lang="en-US" smtClean="0"/>
              <a:t>21</a:t>
            </a:fld>
            <a:endParaRPr lang="en-US" dirty="0"/>
          </a:p>
        </p:txBody>
      </p:sp>
    </p:spTree>
    <p:extLst>
      <p:ext uri="{BB962C8B-B14F-4D97-AF65-F5344CB8AC3E}">
        <p14:creationId xmlns:p14="http://schemas.microsoft.com/office/powerpoint/2010/main" val="23304499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2F94EB-FF32-4CBE-A5DC-E75E32DF4C76}" type="slidenum">
              <a:rPr lang="en-US" smtClean="0"/>
              <a:t>22</a:t>
            </a:fld>
            <a:endParaRPr lang="en-US" dirty="0"/>
          </a:p>
        </p:txBody>
      </p:sp>
    </p:spTree>
    <p:extLst>
      <p:ext uri="{BB962C8B-B14F-4D97-AF65-F5344CB8AC3E}">
        <p14:creationId xmlns:p14="http://schemas.microsoft.com/office/powerpoint/2010/main" val="3195947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None/>
            </a:pPr>
            <a:endParaRPr lang="en-US" dirty="0"/>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2400" dirty="0"/>
              <a:t>Definition of Incapacity:  An individual who, for reasons other than being a minor, is unable to received and evaluate information or make or communicate decisions to such an extent that the individual lacks the ability to meet essential requirements for physical health, safety, or self-care, even with appropriate technological assistance (Uniform Guardianship and Protective Proceedings Act, 1997)</a:t>
            </a:r>
          </a:p>
          <a:p>
            <a:pPr lvl="1"/>
            <a:endParaRPr lang="en-US" sz="2400"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EAFC Coordinator will provide you with the  team recommendations after the meeting to include who will be doing what and provide any additional support or coordination afterward. The EAFC Coordinator will schedule your case at an EAFC Meeting and make sure all requested agencies attend to be part of the case discussion. </a:t>
            </a:r>
          </a:p>
          <a:p>
            <a:endParaRPr lang="en-US" baseline="0" dirty="0"/>
          </a:p>
        </p:txBody>
      </p:sp>
      <p:sp>
        <p:nvSpPr>
          <p:cNvPr id="4" name="Slide Number Placeholder 3"/>
          <p:cNvSpPr>
            <a:spLocks noGrp="1"/>
          </p:cNvSpPr>
          <p:nvPr>
            <p:ph type="sldNum" sz="quarter" idx="10"/>
          </p:nvPr>
        </p:nvSpPr>
        <p:spPr/>
        <p:txBody>
          <a:bodyPr/>
          <a:lstStyle/>
          <a:p>
            <a:fld id="{C22F94EB-FF32-4CBE-A5DC-E75E32DF4C76}" type="slidenum">
              <a:rPr lang="en-US" smtClean="0"/>
              <a:t>3</a:t>
            </a:fld>
            <a:endParaRPr lang="en-US" dirty="0"/>
          </a:p>
        </p:txBody>
      </p:sp>
    </p:spTree>
    <p:extLst>
      <p:ext uri="{BB962C8B-B14F-4D97-AF65-F5344CB8AC3E}">
        <p14:creationId xmlns:p14="http://schemas.microsoft.com/office/powerpoint/2010/main" val="1847138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None/>
            </a:pPr>
            <a:endParaRPr lang="en-US" dirty="0"/>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2400" dirty="0"/>
              <a:t>Definition of Incapacity:  An individual who, for reasons other than being a minor, is unable to received and evaluate information or make or communicate decisions to such an extent that the individual lacks the ability to meet essential requirements for physical health, safety, or self-care, even with appropriate technological assistance (Uniform Guardianship and Protective Proceedings Act, 1997)</a:t>
            </a:r>
          </a:p>
          <a:p>
            <a:pPr lvl="1"/>
            <a:endParaRPr lang="en-US" sz="2400"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EAFC Coordinator will provide you with the  team recommendations after the meeting to include who will be doing what and provide any additional support or coordination afterward. The EAFC Coordinator will schedule your case at an EAFC Meeting and make sure all requested agencies attend to be part of the case discussion. </a:t>
            </a:r>
          </a:p>
          <a:p>
            <a:endParaRPr lang="en-US" baseline="0" dirty="0"/>
          </a:p>
        </p:txBody>
      </p:sp>
      <p:sp>
        <p:nvSpPr>
          <p:cNvPr id="4" name="Slide Number Placeholder 3"/>
          <p:cNvSpPr>
            <a:spLocks noGrp="1"/>
          </p:cNvSpPr>
          <p:nvPr>
            <p:ph type="sldNum" sz="quarter" idx="10"/>
          </p:nvPr>
        </p:nvSpPr>
        <p:spPr/>
        <p:txBody>
          <a:bodyPr/>
          <a:lstStyle/>
          <a:p>
            <a:fld id="{C22F94EB-FF32-4CBE-A5DC-E75E32DF4C76}" type="slidenum">
              <a:rPr lang="en-US" smtClean="0"/>
              <a:t>4</a:t>
            </a:fld>
            <a:endParaRPr lang="en-US" dirty="0"/>
          </a:p>
        </p:txBody>
      </p:sp>
    </p:spTree>
    <p:extLst>
      <p:ext uri="{BB962C8B-B14F-4D97-AF65-F5344CB8AC3E}">
        <p14:creationId xmlns:p14="http://schemas.microsoft.com/office/powerpoint/2010/main" val="6023059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2F94EB-FF32-4CBE-A5DC-E75E32DF4C76}" type="slidenum">
              <a:rPr lang="en-US" smtClean="0"/>
              <a:t>11</a:t>
            </a:fld>
            <a:endParaRPr lang="en-US" dirty="0"/>
          </a:p>
        </p:txBody>
      </p:sp>
    </p:spTree>
    <p:extLst>
      <p:ext uri="{BB962C8B-B14F-4D97-AF65-F5344CB8AC3E}">
        <p14:creationId xmlns:p14="http://schemas.microsoft.com/office/powerpoint/2010/main" val="2330449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6B4F7A-73C4-4998-BDA2-BD4591E7F3FF}" type="slidenum">
              <a:rPr lang="en-US" smtClean="0"/>
              <a:pPr/>
              <a:t>12</a:t>
            </a:fld>
            <a:endParaRPr lang="en-US" dirty="0"/>
          </a:p>
        </p:txBody>
      </p:sp>
    </p:spTree>
    <p:extLst>
      <p:ext uri="{BB962C8B-B14F-4D97-AF65-F5344CB8AC3E}">
        <p14:creationId xmlns:p14="http://schemas.microsoft.com/office/powerpoint/2010/main" val="15141689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a:t>
            </a:r>
            <a:r>
              <a:rPr lang="en-US" baseline="0" dirty="0"/>
              <a:t> have two Neuro Psychologists and Two Geriatricians. </a:t>
            </a:r>
          </a:p>
          <a:p>
            <a:r>
              <a:rPr lang="en-US" baseline="0" dirty="0"/>
              <a:t>Any one of core member agencies can make a referral to EAFC. </a:t>
            </a:r>
          </a:p>
          <a:p>
            <a:r>
              <a:rPr lang="en-US" baseline="0" dirty="0"/>
              <a:t>The agency is our client. </a:t>
            </a:r>
            <a:endParaRPr lang="en-US" dirty="0"/>
          </a:p>
        </p:txBody>
      </p:sp>
      <p:sp>
        <p:nvSpPr>
          <p:cNvPr id="4" name="Slide Number Placeholder 3"/>
          <p:cNvSpPr>
            <a:spLocks noGrp="1"/>
          </p:cNvSpPr>
          <p:nvPr>
            <p:ph type="sldNum" sz="quarter" idx="10"/>
          </p:nvPr>
        </p:nvSpPr>
        <p:spPr/>
        <p:txBody>
          <a:bodyPr/>
          <a:lstStyle/>
          <a:p>
            <a:fld id="{C22F94EB-FF32-4CBE-A5DC-E75E32DF4C76}" type="slidenum">
              <a:rPr lang="en-US" smtClean="0"/>
              <a:t>13</a:t>
            </a:fld>
            <a:endParaRPr lang="en-US" dirty="0"/>
          </a:p>
        </p:txBody>
      </p:sp>
    </p:spTree>
    <p:extLst>
      <p:ext uri="{BB962C8B-B14F-4D97-AF65-F5344CB8AC3E}">
        <p14:creationId xmlns:p14="http://schemas.microsoft.com/office/powerpoint/2010/main" val="8944223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2F94EB-FF32-4CBE-A5DC-E75E32DF4C76}" type="slidenum">
              <a:rPr lang="en-US" smtClean="0"/>
              <a:t>15</a:t>
            </a:fld>
            <a:endParaRPr lang="en-US" dirty="0"/>
          </a:p>
        </p:txBody>
      </p:sp>
    </p:spTree>
    <p:extLst>
      <p:ext uri="{BB962C8B-B14F-4D97-AF65-F5344CB8AC3E}">
        <p14:creationId xmlns:p14="http://schemas.microsoft.com/office/powerpoint/2010/main" val="19897762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2F94EB-FF32-4CBE-A5DC-E75E32DF4C76}" type="slidenum">
              <a:rPr lang="en-US" smtClean="0"/>
              <a:t>16</a:t>
            </a:fld>
            <a:endParaRPr lang="en-US" dirty="0"/>
          </a:p>
        </p:txBody>
      </p:sp>
    </p:spTree>
    <p:extLst>
      <p:ext uri="{BB962C8B-B14F-4D97-AF65-F5344CB8AC3E}">
        <p14:creationId xmlns:p14="http://schemas.microsoft.com/office/powerpoint/2010/main" val="38471180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2F94EB-FF32-4CBE-A5DC-E75E32DF4C76}" type="slidenum">
              <a:rPr lang="en-US" smtClean="0"/>
              <a:t>17</a:t>
            </a:fld>
            <a:endParaRPr lang="en-US" dirty="0"/>
          </a:p>
        </p:txBody>
      </p:sp>
    </p:spTree>
    <p:extLst>
      <p:ext uri="{BB962C8B-B14F-4D97-AF65-F5344CB8AC3E}">
        <p14:creationId xmlns:p14="http://schemas.microsoft.com/office/powerpoint/2010/main" val="23304499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5/18/2021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5/18/2021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5/18/2021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5/18/2021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5/18/2021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5/18/2021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5/18/2021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5/18/2021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5/18/2021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990600"/>
          </a:xfrm>
        </p:spPr>
        <p:txBody>
          <a:bodyPr/>
          <a:lstStyle/>
          <a:p>
            <a:r>
              <a:rPr lang="en-US"/>
              <a:t>Click to edit Master title style</a:t>
            </a:r>
          </a:p>
        </p:txBody>
      </p:sp>
      <p:sp>
        <p:nvSpPr>
          <p:cNvPr id="3" name="Table Placeholder 2"/>
          <p:cNvSpPr>
            <a:spLocks noGrp="1"/>
          </p:cNvSpPr>
          <p:nvPr>
            <p:ph type="tbl" idx="1"/>
          </p:nvPr>
        </p:nvSpPr>
        <p:spPr>
          <a:xfrm>
            <a:off x="914400" y="1752600"/>
            <a:ext cx="10363200" cy="4343400"/>
          </a:xfrm>
        </p:spPr>
        <p:txBody>
          <a:bodyPr rtlCol="0">
            <a:normAutofit/>
          </a:bodyPr>
          <a:lstStyle/>
          <a:p>
            <a:pPr lvl="0"/>
            <a:endParaRPr lang="en-US" noProof="0" dirty="0"/>
          </a:p>
        </p:txBody>
      </p:sp>
      <p:sp>
        <p:nvSpPr>
          <p:cNvPr id="4" name="Rectangle 5"/>
          <p:cNvSpPr>
            <a:spLocks noGrp="1" noChangeArrowheads="1"/>
          </p:cNvSpPr>
          <p:nvPr>
            <p:ph type="ftr" sz="quarter" idx="10"/>
          </p:nvPr>
        </p:nvSpPr>
        <p:spPr/>
        <p:txBody>
          <a:bodyPr/>
          <a:lstStyle>
            <a:lvl1pPr>
              <a:defRPr/>
            </a:lvl1pPr>
          </a:lstStyle>
          <a:p>
            <a:pPr>
              <a:defRPr/>
            </a:pPr>
            <a:r>
              <a:rPr lang="en-US" altLang="en-US" dirty="0"/>
              <a:t>Geriatric Care: Principles &amp; </a:t>
            </a:r>
            <a:r>
              <a:rPr lang="en-US" altLang="en-US" dirty="0" err="1"/>
              <a:t>StatisticsTopic</a:t>
            </a:r>
            <a:endParaRPr lang="en-US" altLang="en-US" dirty="0"/>
          </a:p>
        </p:txBody>
      </p:sp>
      <p:sp>
        <p:nvSpPr>
          <p:cNvPr id="5" name="Rectangle 6"/>
          <p:cNvSpPr>
            <a:spLocks noGrp="1" noChangeArrowheads="1"/>
          </p:cNvSpPr>
          <p:nvPr>
            <p:ph type="sldNum" sz="quarter" idx="11"/>
          </p:nvPr>
        </p:nvSpPr>
        <p:spPr/>
        <p:txBody>
          <a:bodyPr/>
          <a:lstStyle>
            <a:lvl1pPr>
              <a:defRPr/>
            </a:lvl1pPr>
          </a:lstStyle>
          <a:p>
            <a:pPr>
              <a:defRPr/>
            </a:pPr>
            <a:r>
              <a:rPr lang="en-US" dirty="0"/>
              <a:t>Slide </a:t>
            </a:r>
            <a:fld id="{D6B52DB6-1D61-474A-B596-75E43E053808}" type="slidenum">
              <a:rPr lang="en-US"/>
              <a:pPr>
                <a:defRPr/>
              </a:pPr>
              <a:t>‹#›</a:t>
            </a:fld>
            <a:endParaRPr lang="en-US" dirty="0"/>
          </a:p>
        </p:txBody>
      </p:sp>
    </p:spTree>
    <p:extLst>
      <p:ext uri="{BB962C8B-B14F-4D97-AF65-F5344CB8AC3E}">
        <p14:creationId xmlns:p14="http://schemas.microsoft.com/office/powerpoint/2010/main" val="2250487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5/18/2021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5/18/2021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5/18/2021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5/18/2021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5/18/2021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5/18/2021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5/18/2021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5/18/2021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0">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5/18/2021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 id="2147483773" r:id="rId18"/>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jpg"/><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hyperlink" Target="mailto:arosato@rivco.or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0322" y="1791854"/>
            <a:ext cx="8144134" cy="2429163"/>
          </a:xfrm>
        </p:spPr>
        <p:txBody>
          <a:bodyPr/>
          <a:lstStyle/>
          <a:p>
            <a:pPr algn="ctr"/>
            <a:br>
              <a:rPr lang="en-US" sz="3600" dirty="0"/>
            </a:br>
            <a:r>
              <a:rPr lang="en-US" sz="3200" dirty="0"/>
              <a:t>Taking it to the Next Level by Establishing an Elder Abuse Forensic Center</a:t>
            </a:r>
          </a:p>
        </p:txBody>
      </p:sp>
      <p:sp>
        <p:nvSpPr>
          <p:cNvPr id="3" name="Subtitle 2"/>
          <p:cNvSpPr>
            <a:spLocks noGrp="1"/>
          </p:cNvSpPr>
          <p:nvPr>
            <p:ph type="subTitle" idx="1"/>
          </p:nvPr>
        </p:nvSpPr>
        <p:spPr>
          <a:xfrm>
            <a:off x="680322" y="4470401"/>
            <a:ext cx="8144134" cy="1591732"/>
          </a:xfrm>
        </p:spPr>
        <p:txBody>
          <a:bodyPr/>
          <a:lstStyle/>
          <a:p>
            <a:r>
              <a:rPr lang="en-US" sz="2400" dirty="0"/>
              <a:t>Riverside County Elder Abuse Forensic Center (EAFC)</a:t>
            </a:r>
            <a:r>
              <a:rPr lang="en-US" sz="2400" i="1" dirty="0"/>
              <a:t> </a:t>
            </a:r>
          </a:p>
          <a:p>
            <a:r>
              <a:rPr lang="en-US" sz="2400" i="1" dirty="0"/>
              <a:t>Angela Rosato, EAFC Coordinator </a:t>
            </a:r>
            <a:br>
              <a:rPr lang="en-US" sz="2400" i="1" dirty="0"/>
            </a:br>
            <a:r>
              <a:rPr lang="en-US" sz="2400" i="1" dirty="0"/>
              <a:t>Riverside County DPSS, Adult Services Division</a:t>
            </a:r>
          </a:p>
          <a:p>
            <a:endParaRPr lang="en-US" dirty="0"/>
          </a:p>
        </p:txBody>
      </p:sp>
      <p:sp>
        <p:nvSpPr>
          <p:cNvPr id="5" name="Oval 4"/>
          <p:cNvSpPr>
            <a:spLocks noChangeAspect="1"/>
          </p:cNvSpPr>
          <p:nvPr/>
        </p:nvSpPr>
        <p:spPr>
          <a:xfrm>
            <a:off x="9327141" y="2169647"/>
            <a:ext cx="2649706" cy="271127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6"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66168" y="2021514"/>
            <a:ext cx="2819644" cy="2953768"/>
          </a:xfrm>
          <a:prstGeom prst="rect">
            <a:avLst/>
          </a:prstGeom>
        </p:spPr>
      </p:pic>
    </p:spTree>
    <p:extLst>
      <p:ext uri="{BB962C8B-B14F-4D97-AF65-F5344CB8AC3E}">
        <p14:creationId xmlns:p14="http://schemas.microsoft.com/office/powerpoint/2010/main" val="22118565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753228"/>
            <a:ext cx="9735947" cy="1232590"/>
          </a:xfrm>
        </p:spPr>
        <p:txBody>
          <a:bodyPr>
            <a:normAutofit fontScale="90000"/>
          </a:bodyPr>
          <a:lstStyle/>
          <a:p>
            <a:r>
              <a:rPr lang="en-US" sz="2900" dirty="0"/>
              <a:t>Goal: Develop and advance practices in the field of elder and dependent adult protective services through the development of standardized tools and innovative research.</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EAFC provides training and in-services to utilize standardized tools and best practices: </a:t>
            </a:r>
          </a:p>
          <a:p>
            <a:pPr marL="0" indent="0">
              <a:buNone/>
            </a:pPr>
            <a:endParaRPr lang="en-US" dirty="0"/>
          </a:p>
          <a:p>
            <a:r>
              <a:rPr lang="en-US" dirty="0"/>
              <a:t> Grand rounds at hospitals to train on elder abuse and capacity assessments</a:t>
            </a:r>
          </a:p>
          <a:p>
            <a:pPr marL="0" indent="0">
              <a:buNone/>
            </a:pPr>
            <a:endParaRPr lang="en-US" dirty="0"/>
          </a:p>
          <a:p>
            <a:r>
              <a:rPr lang="en-US" dirty="0"/>
              <a:t> APS Induction training on utilizing </a:t>
            </a:r>
            <a:r>
              <a:rPr lang="en-US" dirty="0" err="1"/>
              <a:t>MoCA</a:t>
            </a:r>
            <a:r>
              <a:rPr lang="en-US" dirty="0"/>
              <a:t> tool to help with gauging cognitive deficits</a:t>
            </a:r>
          </a:p>
          <a:p>
            <a:pPr marL="0" indent="0">
              <a:buNone/>
            </a:pPr>
            <a:endParaRPr lang="en-US" dirty="0"/>
          </a:p>
          <a:p>
            <a:r>
              <a:rPr lang="en-US" dirty="0"/>
              <a:t>Currently working on FY 19/20 EAFC data to evaluate case outcomes </a:t>
            </a:r>
          </a:p>
          <a:p>
            <a:pPr marL="0" indent="0">
              <a:buNone/>
            </a:pPr>
            <a:endParaRPr lang="en-US" dirty="0"/>
          </a:p>
          <a:p>
            <a:pPr marL="0" indent="0">
              <a:buNone/>
            </a:pPr>
            <a:endParaRPr lang="en-US" dirty="0"/>
          </a:p>
        </p:txBody>
      </p:sp>
      <p:sp>
        <p:nvSpPr>
          <p:cNvPr id="4" name="Oval 3"/>
          <p:cNvSpPr/>
          <p:nvPr/>
        </p:nvSpPr>
        <p:spPr>
          <a:xfrm>
            <a:off x="10555713" y="441917"/>
            <a:ext cx="1598224" cy="166838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pic>
        <p:nvPicPr>
          <p:cNvPr id="5" name="Picture 1" descr="Description: C:\Users\juorozco\Documents\CARE\EAFC\Logo\EAFC Logo (Vector - No backgroun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54331" y="342903"/>
            <a:ext cx="1737669" cy="18664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5981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EAFC Measures Case Outcomes</a:t>
            </a:r>
          </a:p>
        </p:txBody>
      </p:sp>
      <p:sp>
        <p:nvSpPr>
          <p:cNvPr id="3" name="Content Placeholder 2"/>
          <p:cNvSpPr>
            <a:spLocks noGrp="1"/>
          </p:cNvSpPr>
          <p:nvPr>
            <p:ph idx="1"/>
          </p:nvPr>
        </p:nvSpPr>
        <p:spPr>
          <a:xfrm>
            <a:off x="680321" y="2130194"/>
            <a:ext cx="9613861" cy="4603981"/>
          </a:xfrm>
        </p:spPr>
        <p:txBody>
          <a:bodyPr>
            <a:normAutofit/>
          </a:bodyPr>
          <a:lstStyle/>
          <a:p>
            <a:pPr marL="0" indent="0">
              <a:buNone/>
            </a:pPr>
            <a:endParaRPr lang="en-US" sz="1800" dirty="0"/>
          </a:p>
          <a:p>
            <a:pPr lvl="1"/>
            <a:r>
              <a:rPr lang="en-US" sz="1800" dirty="0"/>
              <a:t>Based on results or outcomes of coordinated case plans discussed and recommended at EAFC meetings</a:t>
            </a:r>
          </a:p>
          <a:p>
            <a:pPr marL="457200" lvl="1" indent="0">
              <a:buNone/>
            </a:pPr>
            <a:endParaRPr lang="en-US" sz="1800" dirty="0"/>
          </a:p>
          <a:p>
            <a:pPr marL="0" indent="0">
              <a:buNone/>
            </a:pPr>
            <a:r>
              <a:rPr lang="en-US" sz="1600" dirty="0">
                <a:solidFill>
                  <a:srgbClr val="FFFF00"/>
                </a:solidFill>
              </a:rPr>
              <a:t>During FY 2019/2020</a:t>
            </a:r>
            <a:r>
              <a:rPr lang="en-US" sz="1600" dirty="0"/>
              <a:t>- At EAFC MDT meetings, a total of </a:t>
            </a:r>
            <a:r>
              <a:rPr lang="en-US" sz="1600" dirty="0">
                <a:solidFill>
                  <a:srgbClr val="FFFF00"/>
                </a:solidFill>
              </a:rPr>
              <a:t>62 unique cases were presented for consultation, and another 42 cases were presented for follow-up. </a:t>
            </a:r>
            <a:r>
              <a:rPr lang="en-US" sz="1600" dirty="0"/>
              <a:t>When considering the additional </a:t>
            </a:r>
            <a:r>
              <a:rPr lang="en-US" sz="1600" dirty="0">
                <a:solidFill>
                  <a:srgbClr val="FFFF00"/>
                </a:solidFill>
              </a:rPr>
              <a:t>27 focused MDT meetings, a total of 131 cases discussions were managed by the E.A.F.C. </a:t>
            </a:r>
            <a:r>
              <a:rPr lang="en-US" sz="1600" dirty="0"/>
              <a:t>Most case consultations result in the development of a Coordinated Response Plan between partner agencies. In total, the </a:t>
            </a:r>
            <a:r>
              <a:rPr lang="en-US" sz="1600" dirty="0">
                <a:solidFill>
                  <a:srgbClr val="FFFF00"/>
                </a:solidFill>
              </a:rPr>
              <a:t>E.A.F.C. developed a total of 128 Coordinated Response Plans. </a:t>
            </a:r>
          </a:p>
          <a:p>
            <a:pPr marL="0" indent="0">
              <a:buNone/>
            </a:pPr>
            <a:endParaRPr lang="en-US" dirty="0"/>
          </a:p>
          <a:p>
            <a:pPr marL="0" indent="0">
              <a:buNone/>
            </a:pPr>
            <a:endParaRPr lang="en-US" dirty="0"/>
          </a:p>
        </p:txBody>
      </p:sp>
      <p:sp>
        <p:nvSpPr>
          <p:cNvPr id="4" name="Oval 3"/>
          <p:cNvSpPr/>
          <p:nvPr/>
        </p:nvSpPr>
        <p:spPr>
          <a:xfrm>
            <a:off x="10555713" y="441917"/>
            <a:ext cx="1598224" cy="166838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pic>
        <p:nvPicPr>
          <p:cNvPr id="3073" name="Picture 1" descr="Description: C:\Users\juorozco\Documents\CARE\EAFC\Logo\EAFC Logo (Vector - No backgroun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54331" y="342903"/>
            <a:ext cx="1737669" cy="186640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8" name="Picture 7">
            <a:extLst>
              <a:ext uri="{FF2B5EF4-FFF2-40B4-BE49-F238E27FC236}">
                <a16:creationId xmlns:a16="http://schemas.microsoft.com/office/drawing/2014/main" id="{009B1615-5C05-4556-8B81-7D940942ADE6}"/>
              </a:ext>
            </a:extLst>
          </p:cNvPr>
          <p:cNvPicPr>
            <a:picLocks noChangeAspect="1"/>
          </p:cNvPicPr>
          <p:nvPr/>
        </p:nvPicPr>
        <p:blipFill rotWithShape="1">
          <a:blip r:embed="rId4"/>
          <a:srcRect l="808" r="2079" b="5055"/>
          <a:stretch/>
        </p:blipFill>
        <p:spPr>
          <a:xfrm>
            <a:off x="786663" y="4743450"/>
            <a:ext cx="9401176" cy="1638299"/>
          </a:xfrm>
          <a:prstGeom prst="rect">
            <a:avLst/>
          </a:prstGeom>
        </p:spPr>
      </p:pic>
    </p:spTree>
    <p:extLst>
      <p:ext uri="{BB962C8B-B14F-4D97-AF65-F5344CB8AC3E}">
        <p14:creationId xmlns:p14="http://schemas.microsoft.com/office/powerpoint/2010/main" val="1008010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Elder Abuse Forensic </a:t>
            </a:r>
            <a:r>
              <a:rPr lang="en-US" i="1" dirty="0"/>
              <a:t>Center Doctors</a:t>
            </a:r>
          </a:p>
        </p:txBody>
      </p:sp>
      <p:sp>
        <p:nvSpPr>
          <p:cNvPr id="5" name="Content Placeholder 2">
            <a:extLst>
              <a:ext uri="{FF2B5EF4-FFF2-40B4-BE49-F238E27FC236}">
                <a16:creationId xmlns:a16="http://schemas.microsoft.com/office/drawing/2014/main" id="{72A76F98-33CE-4ED5-9CB4-97389A1443E2}"/>
              </a:ext>
            </a:extLst>
          </p:cNvPr>
          <p:cNvSpPr txBox="1">
            <a:spLocks noGrp="1"/>
          </p:cNvSpPr>
          <p:nvPr>
            <p:ph idx="1"/>
          </p:nvPr>
        </p:nvSpPr>
        <p:spPr>
          <a:xfrm>
            <a:off x="680321" y="1607127"/>
            <a:ext cx="9613861" cy="432906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a:p>
            <a:endParaRPr lang="en-US" dirty="0"/>
          </a:p>
        </p:txBody>
      </p:sp>
      <p:pic>
        <p:nvPicPr>
          <p:cNvPr id="6" name="Picture 2" descr="C:\Users\bobbiegarza\Desktop\david_franklin.jpg">
            <a:extLst>
              <a:ext uri="{FF2B5EF4-FFF2-40B4-BE49-F238E27FC236}">
                <a16:creationId xmlns:a16="http://schemas.microsoft.com/office/drawing/2014/main" id="{E84E14FE-D23C-4B12-A497-3D84977A2A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156715"/>
            <a:ext cx="1828800" cy="2099992"/>
          </a:xfrm>
          <a:prstGeom prst="rect">
            <a:avLst/>
          </a:prstGeom>
          <a:noFill/>
          <a:ln w="69850">
            <a:solidFill>
              <a:schemeClr val="tx1"/>
            </a:solidFill>
          </a:ln>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9C4E1EF6-47E9-4E41-B7E1-2CD7FC0C243F}"/>
              </a:ext>
            </a:extLst>
          </p:cNvPr>
          <p:cNvSpPr txBox="1"/>
          <p:nvPr/>
        </p:nvSpPr>
        <p:spPr>
          <a:xfrm>
            <a:off x="526472" y="4415703"/>
            <a:ext cx="2463967" cy="1077218"/>
          </a:xfrm>
          <a:prstGeom prst="rect">
            <a:avLst/>
          </a:prstGeom>
          <a:noFill/>
        </p:spPr>
        <p:txBody>
          <a:bodyPr wrap="square" rtlCol="0">
            <a:spAutoFit/>
          </a:bodyPr>
          <a:lstStyle/>
          <a:p>
            <a:pPr algn="ctr"/>
            <a:r>
              <a:rPr lang="en-US" sz="1600" dirty="0">
                <a:latin typeface="Calibri" panose="020F0502020204030204" pitchFamily="34" charset="0"/>
                <a:cs typeface="Calibri" panose="020F0502020204030204" pitchFamily="34" charset="0"/>
              </a:rPr>
              <a:t>Dr. David Franklin</a:t>
            </a:r>
          </a:p>
          <a:p>
            <a:pPr algn="ctr"/>
            <a:r>
              <a:rPr lang="en-US" sz="1600" dirty="0">
                <a:latin typeface="Calibri" panose="020F0502020204030204" pitchFamily="34" charset="0"/>
                <a:cs typeface="Calibri" panose="020F0502020204030204" pitchFamily="34" charset="0"/>
              </a:rPr>
              <a:t>EAFC Director / Neuropsychologist</a:t>
            </a:r>
            <a:br>
              <a:rPr lang="en-US" sz="16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UCR, School of Medicine</a:t>
            </a:r>
          </a:p>
        </p:txBody>
      </p:sp>
      <p:pic>
        <p:nvPicPr>
          <p:cNvPr id="8" name="Picture 4" descr="Image result for dr. wael hamade">
            <a:extLst>
              <a:ext uri="{FF2B5EF4-FFF2-40B4-BE49-F238E27FC236}">
                <a16:creationId xmlns:a16="http://schemas.microsoft.com/office/drawing/2014/main" id="{6D65A299-8B29-4C57-8AFD-843FEE883A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92928" y="2103780"/>
            <a:ext cx="1828801" cy="228600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0170AC42-CFF4-478E-8ECD-B94558B7CE99}"/>
              </a:ext>
            </a:extLst>
          </p:cNvPr>
          <p:cNvSpPr txBox="1"/>
          <p:nvPr/>
        </p:nvSpPr>
        <p:spPr>
          <a:xfrm>
            <a:off x="2918690" y="4548777"/>
            <a:ext cx="2549237" cy="1077218"/>
          </a:xfrm>
          <a:prstGeom prst="rect">
            <a:avLst/>
          </a:prstGeom>
          <a:noFill/>
        </p:spPr>
        <p:txBody>
          <a:bodyPr wrap="square" rtlCol="0">
            <a:spAutoFit/>
          </a:bodyPr>
          <a:lstStyle/>
          <a:p>
            <a:pPr algn="ctr"/>
            <a:r>
              <a:rPr lang="en-US" sz="1600" dirty="0">
                <a:latin typeface="Calibri" panose="020F0502020204030204" pitchFamily="34" charset="0"/>
                <a:cs typeface="Calibri" panose="020F0502020204030204" pitchFamily="34" charset="0"/>
              </a:rPr>
              <a:t>Dr. Wael Hamade</a:t>
            </a:r>
          </a:p>
          <a:p>
            <a:pPr algn="ctr"/>
            <a:r>
              <a:rPr lang="en-US" sz="1600" dirty="0">
                <a:latin typeface="Calibri" panose="020F0502020204030204" pitchFamily="34" charset="0"/>
                <a:cs typeface="Calibri" panose="020F0502020204030204" pitchFamily="34" charset="0"/>
              </a:rPr>
              <a:t>EAFC Associate Director /</a:t>
            </a:r>
            <a:br>
              <a:rPr lang="en-US" sz="16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Geriatrician</a:t>
            </a:r>
          </a:p>
          <a:p>
            <a:pPr algn="ctr"/>
            <a:r>
              <a:rPr lang="en-US" sz="1600" dirty="0">
                <a:latin typeface="Calibri" panose="020F0502020204030204" pitchFamily="34" charset="0"/>
                <a:cs typeface="Calibri" panose="020F0502020204030204" pitchFamily="34" charset="0"/>
              </a:rPr>
              <a:t>RUHS</a:t>
            </a:r>
          </a:p>
        </p:txBody>
      </p:sp>
      <p:pic>
        <p:nvPicPr>
          <p:cNvPr id="10" name="Picture 9">
            <a:extLst>
              <a:ext uri="{FF2B5EF4-FFF2-40B4-BE49-F238E27FC236}">
                <a16:creationId xmlns:a16="http://schemas.microsoft.com/office/drawing/2014/main" id="{32265CE6-ECDB-4476-9237-D13DACD9B02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09299" y="2182610"/>
            <a:ext cx="1752599" cy="2128339"/>
          </a:xfrm>
          <a:prstGeom prst="rect">
            <a:avLst/>
          </a:prstGeom>
          <a:noFill/>
          <a:ln w="69850">
            <a:solidFill>
              <a:schemeClr val="tx1"/>
            </a:solidFill>
          </a:ln>
        </p:spPr>
      </p:pic>
      <p:sp>
        <p:nvSpPr>
          <p:cNvPr id="11" name="TextBox 10">
            <a:extLst>
              <a:ext uri="{FF2B5EF4-FFF2-40B4-BE49-F238E27FC236}">
                <a16:creationId xmlns:a16="http://schemas.microsoft.com/office/drawing/2014/main" id="{622D8A53-2047-4009-ADAE-4FE62353AF8D}"/>
              </a:ext>
            </a:extLst>
          </p:cNvPr>
          <p:cNvSpPr txBox="1"/>
          <p:nvPr/>
        </p:nvSpPr>
        <p:spPr>
          <a:xfrm>
            <a:off x="4941455" y="4522855"/>
            <a:ext cx="3059547" cy="830997"/>
          </a:xfrm>
          <a:prstGeom prst="rect">
            <a:avLst/>
          </a:prstGeom>
          <a:noFill/>
        </p:spPr>
        <p:txBody>
          <a:bodyPr wrap="square" rtlCol="0">
            <a:spAutoFit/>
          </a:bodyPr>
          <a:lstStyle/>
          <a:p>
            <a:pPr algn="ctr"/>
            <a:r>
              <a:rPr lang="en-US" sz="1600" dirty="0">
                <a:latin typeface="Calibri" panose="020F0502020204030204" pitchFamily="34" charset="0"/>
                <a:cs typeface="Calibri" panose="020F0502020204030204" pitchFamily="34" charset="0"/>
              </a:rPr>
              <a:t>Dr. Stacey Wood</a:t>
            </a:r>
          </a:p>
          <a:p>
            <a:pPr algn="ctr"/>
            <a:r>
              <a:rPr lang="en-US" sz="1600" dirty="0">
                <a:latin typeface="Calibri" panose="020F0502020204030204" pitchFamily="34" charset="0"/>
                <a:cs typeface="Calibri" panose="020F0502020204030204" pitchFamily="34" charset="0"/>
              </a:rPr>
              <a:t>Neuropsychologist</a:t>
            </a:r>
            <a:br>
              <a:rPr lang="en-US" sz="16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Scripps College</a:t>
            </a:r>
          </a:p>
        </p:txBody>
      </p:sp>
      <p:pic>
        <p:nvPicPr>
          <p:cNvPr id="12" name="Picture 2">
            <a:extLst>
              <a:ext uri="{FF2B5EF4-FFF2-40B4-BE49-F238E27FC236}">
                <a16:creationId xmlns:a16="http://schemas.microsoft.com/office/drawing/2014/main" id="{7FF754CF-7420-4ADA-8783-D727DFC0BFE7}"/>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734336" y="2210212"/>
            <a:ext cx="1981200" cy="2205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Box 12">
            <a:extLst>
              <a:ext uri="{FF2B5EF4-FFF2-40B4-BE49-F238E27FC236}">
                <a16:creationId xmlns:a16="http://schemas.microsoft.com/office/drawing/2014/main" id="{3F3D42A8-7469-4ADE-9F99-EDCB7B045D7C}"/>
              </a:ext>
            </a:extLst>
          </p:cNvPr>
          <p:cNvSpPr txBox="1"/>
          <p:nvPr/>
        </p:nvSpPr>
        <p:spPr>
          <a:xfrm>
            <a:off x="7310418" y="4444023"/>
            <a:ext cx="2641600" cy="830997"/>
          </a:xfrm>
          <a:prstGeom prst="rect">
            <a:avLst/>
          </a:prstGeom>
          <a:noFill/>
        </p:spPr>
        <p:txBody>
          <a:bodyPr wrap="square" rtlCol="0">
            <a:spAutoFit/>
          </a:bodyPr>
          <a:lstStyle/>
          <a:p>
            <a:pPr algn="ctr"/>
            <a:r>
              <a:rPr lang="en-US" sz="1600" dirty="0">
                <a:latin typeface="Calibri" panose="020F0502020204030204" pitchFamily="34" charset="0"/>
                <a:cs typeface="Calibri" panose="020F0502020204030204" pitchFamily="34" charset="0"/>
              </a:rPr>
              <a:t>Dr. Ivy C. Pandit</a:t>
            </a:r>
          </a:p>
          <a:p>
            <a:pPr algn="ctr"/>
            <a:r>
              <a:rPr lang="en-US" sz="1600" dirty="0">
                <a:latin typeface="Calibri" panose="020F0502020204030204" pitchFamily="34" charset="0"/>
                <a:cs typeface="Calibri" panose="020F0502020204030204" pitchFamily="34" charset="0"/>
              </a:rPr>
              <a:t>Geriatrician</a:t>
            </a:r>
            <a:br>
              <a:rPr lang="en-US" sz="16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RUHS</a:t>
            </a:r>
          </a:p>
        </p:txBody>
      </p:sp>
    </p:spTree>
    <p:extLst>
      <p:ext uri="{BB962C8B-B14F-4D97-AF65-F5344CB8AC3E}">
        <p14:creationId xmlns:p14="http://schemas.microsoft.com/office/powerpoint/2010/main" val="4020833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EAFC MDT-Core Team</a:t>
            </a:r>
          </a:p>
        </p:txBody>
      </p:sp>
      <p:sp>
        <p:nvSpPr>
          <p:cNvPr id="3" name="Content Placeholder 2"/>
          <p:cNvSpPr>
            <a:spLocks noGrp="1"/>
          </p:cNvSpPr>
          <p:nvPr>
            <p:ph idx="1"/>
          </p:nvPr>
        </p:nvSpPr>
        <p:spPr>
          <a:xfrm>
            <a:off x="690712" y="2394907"/>
            <a:ext cx="9613861" cy="4178461"/>
          </a:xfrm>
        </p:spPr>
        <p:txBody>
          <a:bodyPr numCol="2">
            <a:normAutofit fontScale="92500" lnSpcReduction="20000"/>
          </a:bodyPr>
          <a:lstStyle/>
          <a:p>
            <a:r>
              <a:rPr lang="en-US" dirty="0"/>
              <a:t>EAFC Director - UCR                                   </a:t>
            </a:r>
          </a:p>
          <a:p>
            <a:r>
              <a:rPr lang="en-US" dirty="0"/>
              <a:t>EAFC Assistant Director - RUHS</a:t>
            </a:r>
          </a:p>
          <a:p>
            <a:r>
              <a:rPr lang="en-US" dirty="0"/>
              <a:t>EAFC Coordinator &amp; RM - ASD</a:t>
            </a:r>
          </a:p>
          <a:p>
            <a:r>
              <a:rPr lang="en-US" dirty="0"/>
              <a:t>District Attorney’s Office </a:t>
            </a:r>
          </a:p>
          <a:p>
            <a:r>
              <a:rPr lang="en-US" dirty="0"/>
              <a:t>Geriatricians/Neuro Psychologists</a:t>
            </a:r>
          </a:p>
          <a:p>
            <a:r>
              <a:rPr lang="en-US" dirty="0"/>
              <a:t>GCT Nursing Team-RUHS</a:t>
            </a:r>
          </a:p>
          <a:p>
            <a:r>
              <a:rPr lang="en-US" dirty="0"/>
              <a:t>DA Victims Services </a:t>
            </a:r>
          </a:p>
          <a:p>
            <a:r>
              <a:rPr lang="en-US" dirty="0"/>
              <a:t>Sheriff’s Department</a:t>
            </a:r>
          </a:p>
          <a:p>
            <a:pPr marL="0" indent="0">
              <a:buNone/>
            </a:pPr>
            <a:r>
              <a:rPr lang="en-US" dirty="0"/>
              <a:t>-Coroner’s Office </a:t>
            </a:r>
          </a:p>
          <a:p>
            <a:pPr marL="0" indent="0">
              <a:buNone/>
            </a:pPr>
            <a:r>
              <a:rPr lang="en-US" dirty="0"/>
              <a:t>-Public Administrator</a:t>
            </a:r>
          </a:p>
          <a:p>
            <a:endParaRPr lang="en-US" dirty="0"/>
          </a:p>
          <a:p>
            <a:pPr marL="0" indent="0">
              <a:buNone/>
            </a:pPr>
            <a:endParaRPr lang="en-US" dirty="0"/>
          </a:p>
          <a:p>
            <a:pPr marL="0" indent="0">
              <a:buNone/>
            </a:pPr>
            <a:endParaRPr lang="en-US" dirty="0"/>
          </a:p>
          <a:p>
            <a:r>
              <a:rPr lang="en-US" dirty="0"/>
              <a:t>APS </a:t>
            </a:r>
          </a:p>
          <a:p>
            <a:r>
              <a:rPr lang="en-US" dirty="0"/>
              <a:t>Behavioral Health</a:t>
            </a:r>
          </a:p>
          <a:p>
            <a:r>
              <a:rPr lang="en-US" dirty="0"/>
              <a:t>Public Guardian’s Office  </a:t>
            </a:r>
          </a:p>
          <a:p>
            <a:r>
              <a:rPr lang="en-US" dirty="0"/>
              <a:t>Superior Court –Probate</a:t>
            </a:r>
          </a:p>
          <a:p>
            <a:r>
              <a:rPr lang="en-US" dirty="0"/>
              <a:t>Long Term Care Ombudsman</a:t>
            </a:r>
          </a:p>
          <a:p>
            <a:r>
              <a:rPr lang="en-US" dirty="0"/>
              <a:t>Department of Justice-DMFEA</a:t>
            </a:r>
          </a:p>
          <a:p>
            <a:r>
              <a:rPr lang="en-US" dirty="0"/>
              <a:t>Ad Hoc Members (i.e. CCL, Fire Depts, Hospitals)</a:t>
            </a:r>
          </a:p>
          <a:p>
            <a:endParaRPr lang="en-US" dirty="0"/>
          </a:p>
          <a:p>
            <a:endParaRPr lang="en-US" dirty="0"/>
          </a:p>
        </p:txBody>
      </p:sp>
      <p:sp>
        <p:nvSpPr>
          <p:cNvPr id="4" name="Oval 3"/>
          <p:cNvSpPr/>
          <p:nvPr/>
        </p:nvSpPr>
        <p:spPr>
          <a:xfrm>
            <a:off x="10555713" y="441917"/>
            <a:ext cx="1598224" cy="166838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pic>
        <p:nvPicPr>
          <p:cNvPr id="3073" name="Picture 1" descr="Description: C:\Users\juorozco\Documents\CARE\EAFC\Logo\EAFC Logo (Vector - No backgroun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54331" y="342903"/>
            <a:ext cx="1737669" cy="186640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1088706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EAFC Teamwork takes planning</a:t>
            </a:r>
          </a:p>
        </p:txBody>
      </p:sp>
      <p:sp>
        <p:nvSpPr>
          <p:cNvPr id="4" name="Oval 3"/>
          <p:cNvSpPr/>
          <p:nvPr/>
        </p:nvSpPr>
        <p:spPr>
          <a:xfrm>
            <a:off x="10555713" y="441917"/>
            <a:ext cx="1598224" cy="166838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pic>
        <p:nvPicPr>
          <p:cNvPr id="5" name="Picture 1" descr="Description: C:\Users\juorozco\Documents\CARE\EAFC\Logo\EAFC Logo (Vector - No backgroun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54331" y="342903"/>
            <a:ext cx="1737669" cy="1866408"/>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2">
            <a:extLst>
              <a:ext uri="{FF2B5EF4-FFF2-40B4-BE49-F238E27FC236}">
                <a16:creationId xmlns:a16="http://schemas.microsoft.com/office/drawing/2014/main" id="{A753DBBF-BE39-4288-BD89-4CEA8C019E80}"/>
              </a:ext>
            </a:extLst>
          </p:cNvPr>
          <p:cNvSpPr txBox="1">
            <a:spLocks/>
          </p:cNvSpPr>
          <p:nvPr/>
        </p:nvSpPr>
        <p:spPr>
          <a:xfrm>
            <a:off x="690712" y="2394907"/>
            <a:ext cx="9613861" cy="4178461"/>
          </a:xfrm>
          <a:prstGeom prst="rect">
            <a:avLst/>
          </a:prstGeom>
        </p:spPr>
        <p:txBody>
          <a:bodyPr numCol="2">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lgn="ctr">
              <a:buNone/>
            </a:pPr>
            <a:r>
              <a:rPr lang="en-US" sz="3600" dirty="0"/>
              <a:t>The strength of the team is each individual member. The strength of each member is the team. </a:t>
            </a:r>
          </a:p>
          <a:p>
            <a:pPr marL="0" indent="0" algn="ctr">
              <a:buNone/>
            </a:pPr>
            <a:r>
              <a:rPr lang="en-US" sz="3600" dirty="0"/>
              <a:t>-Phil Jackson </a:t>
            </a:r>
          </a:p>
          <a:p>
            <a:endParaRPr lang="en-US" dirty="0"/>
          </a:p>
        </p:txBody>
      </p:sp>
      <p:pic>
        <p:nvPicPr>
          <p:cNvPr id="12" name="Picture 11" descr="Text, letter, whiteboard&#10;&#10;Description automatically generated">
            <a:extLst>
              <a:ext uri="{FF2B5EF4-FFF2-40B4-BE49-F238E27FC236}">
                <a16:creationId xmlns:a16="http://schemas.microsoft.com/office/drawing/2014/main" id="{CD47C42F-755D-4B6A-899F-50E9F4F6A084}"/>
              </a:ext>
            </a:extLst>
          </p:cNvPr>
          <p:cNvPicPr>
            <a:picLocks noChangeAspect="1"/>
          </p:cNvPicPr>
          <p:nvPr/>
        </p:nvPicPr>
        <p:blipFill>
          <a:blip r:embed="rId3"/>
          <a:stretch>
            <a:fillRect/>
          </a:stretch>
        </p:blipFill>
        <p:spPr>
          <a:xfrm>
            <a:off x="6010274" y="2394908"/>
            <a:ext cx="3514725" cy="3348667"/>
          </a:xfrm>
          <a:prstGeom prst="rect">
            <a:avLst/>
          </a:prstGeom>
        </p:spPr>
      </p:pic>
    </p:spTree>
    <p:extLst>
      <p:ext uri="{BB962C8B-B14F-4D97-AF65-F5344CB8AC3E}">
        <p14:creationId xmlns:p14="http://schemas.microsoft.com/office/powerpoint/2010/main" val="14018501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EAFC lessons learned: </a:t>
            </a:r>
          </a:p>
        </p:txBody>
      </p:sp>
      <p:sp>
        <p:nvSpPr>
          <p:cNvPr id="3" name="Content Placeholder 2"/>
          <p:cNvSpPr>
            <a:spLocks noGrp="1"/>
          </p:cNvSpPr>
          <p:nvPr>
            <p:ph idx="1"/>
          </p:nvPr>
        </p:nvSpPr>
        <p:spPr/>
        <p:txBody>
          <a:bodyPr>
            <a:normAutofit fontScale="85000" lnSpcReduction="20000"/>
          </a:bodyPr>
          <a:lstStyle/>
          <a:p>
            <a:pPr marL="0" indent="0">
              <a:buNone/>
            </a:pPr>
            <a:r>
              <a:rPr lang="en-US" sz="2100" b="1" dirty="0"/>
              <a:t>Common misconceptions:</a:t>
            </a:r>
          </a:p>
          <a:p>
            <a:pPr marL="0" indent="0">
              <a:buNone/>
            </a:pPr>
            <a:r>
              <a:rPr lang="en-US" sz="2100" dirty="0"/>
              <a:t>	• Elders or Dependent Adults make terrible witnesses</a:t>
            </a:r>
          </a:p>
          <a:p>
            <a:pPr marL="0" indent="0">
              <a:buNone/>
            </a:pPr>
            <a:r>
              <a:rPr lang="en-US" sz="2100" dirty="0"/>
              <a:t>	• If the elder or dependent adult refuses to give information, nothing can be done </a:t>
            </a:r>
          </a:p>
          <a:p>
            <a:pPr marL="0" indent="0">
              <a:buNone/>
            </a:pPr>
            <a:r>
              <a:rPr lang="en-US" sz="2100" dirty="0"/>
              <a:t>	• “It’s a civil matter”</a:t>
            </a:r>
          </a:p>
          <a:p>
            <a:pPr marL="0" indent="0">
              <a:buNone/>
            </a:pPr>
            <a:r>
              <a:rPr lang="en-US" sz="2100" dirty="0"/>
              <a:t>	• Their memory is going so it didn’t actually happen</a:t>
            </a:r>
          </a:p>
          <a:p>
            <a:pPr marL="0" indent="0">
              <a:buNone/>
            </a:pPr>
            <a:r>
              <a:rPr lang="en-US" sz="2100" dirty="0"/>
              <a:t>	• The victim is deceased or is recanting their statement so there is no case</a:t>
            </a:r>
          </a:p>
          <a:p>
            <a:pPr marL="0" indent="0">
              <a:buNone/>
            </a:pPr>
            <a:r>
              <a:rPr lang="en-US" sz="2100" dirty="0"/>
              <a:t>	• Victim can’t communicate so they must have an intellectual deficit</a:t>
            </a:r>
          </a:p>
          <a:p>
            <a:pPr marL="0" indent="0">
              <a:buNone/>
            </a:pPr>
            <a:r>
              <a:rPr lang="en-US" sz="2100" dirty="0"/>
              <a:t>	• Victim can’t speak so they are “non-verbal”</a:t>
            </a:r>
          </a:p>
          <a:p>
            <a:pPr marL="1257300" lvl="4" indent="-342900">
              <a:spcBef>
                <a:spcPts val="1000"/>
              </a:spcBef>
            </a:pPr>
            <a:r>
              <a:rPr lang="en-US" sz="2100" dirty="0"/>
              <a:t>Does the victim want to press charges? </a:t>
            </a:r>
          </a:p>
          <a:p>
            <a:pPr marL="1257300" lvl="4" indent="-342900">
              <a:spcBef>
                <a:spcPts val="1000"/>
              </a:spcBef>
            </a:pPr>
            <a:r>
              <a:rPr lang="en-US" sz="2100" dirty="0"/>
              <a:t>Agencies like APS can intervene and require services</a:t>
            </a:r>
          </a:p>
          <a:p>
            <a:pPr marL="1257300" lvl="4" indent="-342900">
              <a:spcBef>
                <a:spcPts val="1000"/>
              </a:spcBef>
            </a:pPr>
            <a:r>
              <a:rPr lang="en-US" sz="2100" dirty="0"/>
              <a:t>Most complex financial exploitation cases require forensic accounting </a:t>
            </a:r>
          </a:p>
          <a:p>
            <a:pPr marL="0" indent="0">
              <a:buNone/>
            </a:pPr>
            <a:endParaRPr lang="en-US" sz="2100" dirty="0"/>
          </a:p>
          <a:p>
            <a:pPr marL="0" indent="0">
              <a:buNone/>
            </a:pPr>
            <a:endParaRPr lang="en-US" dirty="0"/>
          </a:p>
          <a:p>
            <a:pPr marL="0" indent="0">
              <a:buNone/>
            </a:pPr>
            <a:endParaRPr lang="en-US" dirty="0"/>
          </a:p>
        </p:txBody>
      </p:sp>
      <p:sp>
        <p:nvSpPr>
          <p:cNvPr id="4" name="Oval 3"/>
          <p:cNvSpPr/>
          <p:nvPr/>
        </p:nvSpPr>
        <p:spPr>
          <a:xfrm>
            <a:off x="10555713" y="441917"/>
            <a:ext cx="1598224" cy="166838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pic>
        <p:nvPicPr>
          <p:cNvPr id="3073" name="Picture 1" descr="Description: C:\Users\juorozco\Documents\CARE\EAFC\Logo\EAFC Logo (Vector - No backgroun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54331" y="342903"/>
            <a:ext cx="1737669" cy="186640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13258734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EAFCs differ from other MDTs</a:t>
            </a:r>
          </a:p>
        </p:txBody>
      </p:sp>
      <p:sp>
        <p:nvSpPr>
          <p:cNvPr id="3" name="Content Placeholder 2"/>
          <p:cNvSpPr>
            <a:spLocks noGrp="1"/>
          </p:cNvSpPr>
          <p:nvPr>
            <p:ph idx="1"/>
          </p:nvPr>
        </p:nvSpPr>
        <p:spPr/>
        <p:txBody>
          <a:bodyPr>
            <a:normAutofit/>
          </a:bodyPr>
          <a:lstStyle/>
          <a:p>
            <a:r>
              <a:rPr lang="en-US" sz="2800" dirty="0"/>
              <a:t>EAFC measures case outcomes</a:t>
            </a:r>
          </a:p>
          <a:p>
            <a:pPr marL="457200" lvl="1" indent="0">
              <a:buNone/>
            </a:pPr>
            <a:r>
              <a:rPr lang="en-US" sz="2400" dirty="0"/>
              <a:t>-Based on results or outcomes of coordinated case plans discussed and recommended at EAFC meetings and services provided. </a:t>
            </a:r>
          </a:p>
          <a:p>
            <a:pPr marL="0" indent="0">
              <a:buNone/>
            </a:pPr>
            <a:endParaRPr lang="en-US" sz="2800" dirty="0"/>
          </a:p>
          <a:p>
            <a:r>
              <a:rPr lang="en-US" sz="2800" dirty="0"/>
              <a:t>Referring agencies/agents are the customer. </a:t>
            </a:r>
          </a:p>
          <a:p>
            <a:endParaRPr lang="en-US" sz="2800" dirty="0"/>
          </a:p>
          <a:p>
            <a:pPr marL="0" indent="0">
              <a:buNone/>
            </a:pPr>
            <a:endParaRPr lang="en-US" sz="2800" dirty="0"/>
          </a:p>
          <a:p>
            <a:pPr marL="0" indent="0">
              <a:buNone/>
            </a:pPr>
            <a:endParaRPr lang="en-US" dirty="0"/>
          </a:p>
          <a:p>
            <a:pPr marL="0" indent="0">
              <a:buNone/>
            </a:pPr>
            <a:endParaRPr lang="en-US" dirty="0"/>
          </a:p>
        </p:txBody>
      </p:sp>
      <p:sp>
        <p:nvSpPr>
          <p:cNvPr id="4" name="Oval 3"/>
          <p:cNvSpPr/>
          <p:nvPr/>
        </p:nvSpPr>
        <p:spPr>
          <a:xfrm>
            <a:off x="10555713" y="441917"/>
            <a:ext cx="1598224" cy="166838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pic>
        <p:nvPicPr>
          <p:cNvPr id="3073" name="Picture 1" descr="Description: C:\Users\juorozco\Documents\CARE\EAFC\Logo\EAFC Logo (Vector - No backgroun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54331" y="342903"/>
            <a:ext cx="1737669" cy="186640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31544416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type of cases can be referred to EAFC? </a:t>
            </a:r>
          </a:p>
        </p:txBody>
      </p:sp>
      <p:sp>
        <p:nvSpPr>
          <p:cNvPr id="3" name="Content Placeholder 2"/>
          <p:cNvSpPr>
            <a:spLocks noGrp="1"/>
          </p:cNvSpPr>
          <p:nvPr>
            <p:ph idx="1"/>
          </p:nvPr>
        </p:nvSpPr>
        <p:spPr>
          <a:xfrm>
            <a:off x="680321" y="2110296"/>
            <a:ext cx="9613861" cy="4641567"/>
          </a:xfrm>
        </p:spPr>
        <p:txBody>
          <a:bodyPr>
            <a:normAutofit fontScale="70000" lnSpcReduction="20000"/>
          </a:bodyPr>
          <a:lstStyle/>
          <a:p>
            <a:r>
              <a:rPr lang="en-US" sz="2800" dirty="0"/>
              <a:t>Cases involving a crime or allegation of a crime and there is a consult needed from the team, including but limited to consult for pursuit of AIRO, urgent welfare check, pursuit of criminal prosecution or behavioral health evaluation. </a:t>
            </a:r>
          </a:p>
          <a:p>
            <a:pPr marL="0" indent="0">
              <a:buNone/>
            </a:pPr>
            <a:endParaRPr lang="en-US" sz="2800" dirty="0"/>
          </a:p>
          <a:p>
            <a:r>
              <a:rPr lang="en-US" sz="2800" dirty="0"/>
              <a:t>When a forensic evaluation is needed to determine if abuse or neglect occurred. </a:t>
            </a:r>
          </a:p>
          <a:p>
            <a:pPr marL="0" indent="0">
              <a:buNone/>
            </a:pPr>
            <a:endParaRPr lang="en-US" sz="2800" dirty="0"/>
          </a:p>
          <a:p>
            <a:r>
              <a:rPr lang="en-US" sz="2800" dirty="0"/>
              <a:t>When an in-home Capacity Assessment is needed to determine client’s ability to make sound financial, legal and medical decisions. </a:t>
            </a:r>
          </a:p>
          <a:p>
            <a:pPr marL="0" indent="0">
              <a:buNone/>
            </a:pPr>
            <a:endParaRPr lang="en-US" sz="2800" dirty="0"/>
          </a:p>
          <a:p>
            <a:r>
              <a:rPr lang="en-US" sz="2800" dirty="0"/>
              <a:t>When an in-home Geriatric Assessment is needed to evaluate nutrition plan, environmental safety, fall risk, and medication compliance. </a:t>
            </a:r>
            <a:endParaRPr lang="en-US" sz="2400" dirty="0"/>
          </a:p>
          <a:p>
            <a:pPr marL="0" indent="0">
              <a:buNone/>
            </a:pPr>
            <a:endParaRPr lang="en-US" sz="2800" dirty="0"/>
          </a:p>
          <a:p>
            <a:r>
              <a:rPr lang="en-US" sz="2800" dirty="0"/>
              <a:t>Elder or dependent adult abuse cases that have medical, social, legal, and financial complexity that necessitates involvement and services provided by an array of disciplines to ensure client safety. </a:t>
            </a:r>
          </a:p>
          <a:p>
            <a:pPr marL="0" indent="0">
              <a:buNone/>
            </a:pPr>
            <a:endParaRPr lang="en-US" sz="2800" dirty="0"/>
          </a:p>
          <a:p>
            <a:pPr marL="0" indent="0">
              <a:buNone/>
            </a:pPr>
            <a:endParaRPr lang="en-US" dirty="0"/>
          </a:p>
          <a:p>
            <a:pPr marL="0" indent="0">
              <a:buNone/>
            </a:pPr>
            <a:endParaRPr lang="en-US" dirty="0"/>
          </a:p>
        </p:txBody>
      </p:sp>
      <p:sp>
        <p:nvSpPr>
          <p:cNvPr id="4" name="Oval 3"/>
          <p:cNvSpPr/>
          <p:nvPr/>
        </p:nvSpPr>
        <p:spPr>
          <a:xfrm>
            <a:off x="10555713" y="441917"/>
            <a:ext cx="1598224" cy="166838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pic>
        <p:nvPicPr>
          <p:cNvPr id="3073" name="Picture 1" descr="Description: C:\Users\juorozco\Documents\CARE\EAFC\Logo\EAFC Logo (Vector - No backgroun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54331" y="342903"/>
            <a:ext cx="1737669" cy="186640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19235671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can refer a case to the EAFC? </a:t>
            </a:r>
          </a:p>
        </p:txBody>
      </p:sp>
      <p:sp>
        <p:nvSpPr>
          <p:cNvPr id="3" name="Content Placeholder 2"/>
          <p:cNvSpPr>
            <a:spLocks noGrp="1"/>
          </p:cNvSpPr>
          <p:nvPr>
            <p:ph idx="1"/>
          </p:nvPr>
        </p:nvSpPr>
        <p:spPr/>
        <p:txBody>
          <a:bodyPr>
            <a:normAutofit/>
          </a:bodyPr>
          <a:lstStyle/>
          <a:p>
            <a:pPr marL="0" indent="0">
              <a:buNone/>
            </a:pPr>
            <a:endParaRPr lang="en-US" dirty="0"/>
          </a:p>
          <a:p>
            <a:r>
              <a:rPr lang="en-US" dirty="0"/>
              <a:t>Core Member Agencies and other Investigative partnering agencies (e.g. CCL)can refer a case to the EAFC. </a:t>
            </a:r>
          </a:p>
          <a:p>
            <a:pPr marL="0" indent="0">
              <a:buNone/>
            </a:pPr>
            <a:endParaRPr lang="en-US" sz="2800" dirty="0"/>
          </a:p>
          <a:p>
            <a:r>
              <a:rPr lang="en-US" sz="2800" dirty="0"/>
              <a:t> </a:t>
            </a:r>
            <a:r>
              <a:rPr lang="en-US" dirty="0"/>
              <a:t>If assigned, the APS case being presented by another agency:  You, your Supervisor, and RM will be notified to attend. </a:t>
            </a:r>
          </a:p>
          <a:p>
            <a:pPr marL="0" indent="0">
              <a:buNone/>
            </a:pPr>
            <a:endParaRPr lang="en-US" dirty="0"/>
          </a:p>
        </p:txBody>
      </p:sp>
      <p:sp>
        <p:nvSpPr>
          <p:cNvPr id="4" name="Oval 3"/>
          <p:cNvSpPr/>
          <p:nvPr/>
        </p:nvSpPr>
        <p:spPr>
          <a:xfrm>
            <a:off x="10555713" y="441917"/>
            <a:ext cx="1598224" cy="166838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pic>
        <p:nvPicPr>
          <p:cNvPr id="3073" name="Picture 1" descr="Description: C:\Users\juorozco\Documents\CARE\EAFC\Logo\EAFC Logo (Vector - No backgroun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54331" y="342903"/>
            <a:ext cx="1737669" cy="186640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9296931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EAFC Referral Process </a:t>
            </a:r>
          </a:p>
        </p:txBody>
      </p:sp>
      <p:sp>
        <p:nvSpPr>
          <p:cNvPr id="3" name="Content Placeholder 2"/>
          <p:cNvSpPr>
            <a:spLocks noGrp="1"/>
          </p:cNvSpPr>
          <p:nvPr>
            <p:ph idx="1"/>
          </p:nvPr>
        </p:nvSpPr>
        <p:spPr>
          <a:xfrm>
            <a:off x="680321" y="2008414"/>
            <a:ext cx="9613861" cy="4686300"/>
          </a:xfrm>
        </p:spPr>
        <p:txBody>
          <a:bodyPr>
            <a:normAutofit fontScale="92500" lnSpcReduction="10000"/>
          </a:bodyPr>
          <a:lstStyle/>
          <a:p>
            <a:pPr marL="0" indent="0">
              <a:buNone/>
            </a:pPr>
            <a:endParaRPr lang="en-US" dirty="0"/>
          </a:p>
          <a:p>
            <a:r>
              <a:rPr lang="en-US" dirty="0"/>
              <a:t>All referring agents email and submit a completed EAFC Referral Form to the EAFC Coordinator to include goal of referral and services being requested. </a:t>
            </a:r>
          </a:p>
          <a:p>
            <a:pPr marL="0" indent="0">
              <a:buNone/>
            </a:pPr>
            <a:endParaRPr lang="en-US" dirty="0"/>
          </a:p>
          <a:p>
            <a:r>
              <a:rPr lang="en-US" dirty="0"/>
              <a:t>The EAFC Coordinator will work with referring agent to prepare for and confirm scheduling the case for their presentation at EAFC meeting or case conference. </a:t>
            </a:r>
          </a:p>
          <a:p>
            <a:pPr marL="0" indent="0">
              <a:buNone/>
            </a:pPr>
            <a:endParaRPr lang="en-US" dirty="0"/>
          </a:p>
          <a:p>
            <a:r>
              <a:rPr lang="en-US" dirty="0"/>
              <a:t>Review referral and meeting case presentation guidelines with referring agent. </a:t>
            </a:r>
          </a:p>
          <a:p>
            <a:pPr marL="0" indent="0">
              <a:buNone/>
            </a:pPr>
            <a:endParaRPr lang="en-US" dirty="0"/>
          </a:p>
          <a:p>
            <a:pPr marL="0" indent="0">
              <a:buNone/>
            </a:pPr>
            <a:r>
              <a:rPr lang="en-US" dirty="0"/>
              <a:t>   -What to expect and prepare for before and after the meeting. </a:t>
            </a:r>
          </a:p>
        </p:txBody>
      </p:sp>
      <p:sp>
        <p:nvSpPr>
          <p:cNvPr id="4" name="Oval 3"/>
          <p:cNvSpPr/>
          <p:nvPr/>
        </p:nvSpPr>
        <p:spPr>
          <a:xfrm>
            <a:off x="10555713" y="441917"/>
            <a:ext cx="1598224" cy="166838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pic>
        <p:nvPicPr>
          <p:cNvPr id="3073" name="Picture 1" descr="Description: C:\Users\juorozco\Documents\CARE\EAFC\Logo\EAFC Logo (Vector - No backgroun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54331" y="342903"/>
            <a:ext cx="1737669" cy="186640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2425913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Elder Abuse Forensic Center? </a:t>
            </a:r>
          </a:p>
        </p:txBody>
      </p:sp>
      <p:sp>
        <p:nvSpPr>
          <p:cNvPr id="3" name="Content Placeholder 2"/>
          <p:cNvSpPr>
            <a:spLocks noGrp="1"/>
          </p:cNvSpPr>
          <p:nvPr>
            <p:ph idx="1"/>
          </p:nvPr>
        </p:nvSpPr>
        <p:spPr/>
        <p:txBody>
          <a:bodyPr/>
          <a:lstStyle/>
          <a:p>
            <a:r>
              <a:rPr lang="en-US" dirty="0"/>
              <a:t>The Riverside County Elder Abuse Forensic Center (EAFC) is a team of professionals that strives to improve our community’s ability to combat, investigate, and prosecute elder and dependent adult abuse, neglect and exploitation through enhanced collaboration and service provision among partner agencies. </a:t>
            </a:r>
            <a:br>
              <a:rPr lang="en-US" dirty="0"/>
            </a:br>
            <a:endParaRPr lang="en-US" dirty="0"/>
          </a:p>
          <a:p>
            <a:r>
              <a:rPr lang="en-US" dirty="0"/>
              <a:t>The EAFC schedules regular MDT meetings, where core partner agencies can collaborate, determine coordinated response plans and improve case outcomes. </a:t>
            </a:r>
          </a:p>
          <a:p>
            <a:endParaRPr lang="en-US" dirty="0"/>
          </a:p>
        </p:txBody>
      </p:sp>
      <p:sp>
        <p:nvSpPr>
          <p:cNvPr id="4" name="Oval 3"/>
          <p:cNvSpPr/>
          <p:nvPr/>
        </p:nvSpPr>
        <p:spPr>
          <a:xfrm>
            <a:off x="10555713" y="441917"/>
            <a:ext cx="1598224" cy="166838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pic>
        <p:nvPicPr>
          <p:cNvPr id="3073" name="Picture 1" descr="Description: C:\Users\juorozco\Documents\CARE\EAFC\Logo\EAFC Logo (Vector - No backgroun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54331" y="342903"/>
            <a:ext cx="1737669" cy="186640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20702137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about EAFC meetings</a:t>
            </a:r>
          </a:p>
        </p:txBody>
      </p:sp>
      <p:sp>
        <p:nvSpPr>
          <p:cNvPr id="3" name="Content Placeholder 2"/>
          <p:cNvSpPr>
            <a:spLocks noGrp="1"/>
          </p:cNvSpPr>
          <p:nvPr>
            <p:ph idx="1"/>
          </p:nvPr>
        </p:nvSpPr>
        <p:spPr/>
        <p:txBody>
          <a:bodyPr>
            <a:normAutofit fontScale="92500" lnSpcReduction="20000"/>
          </a:bodyPr>
          <a:lstStyle/>
          <a:p>
            <a:pPr marL="0" indent="0">
              <a:buNone/>
            </a:pPr>
            <a:endParaRPr lang="en-US" dirty="0"/>
          </a:p>
          <a:p>
            <a:pPr marL="0" indent="0">
              <a:buNone/>
            </a:pPr>
            <a:endParaRPr lang="en-US" dirty="0"/>
          </a:p>
          <a:p>
            <a:r>
              <a:rPr lang="en-US" dirty="0"/>
              <a:t> EAFC meetings include brief introductions and four to six scheduled case presentations or case updates. </a:t>
            </a:r>
          </a:p>
          <a:p>
            <a:endParaRPr lang="en-US" dirty="0"/>
          </a:p>
          <a:p>
            <a:r>
              <a:rPr lang="en-US" dirty="0"/>
              <a:t>Each case discussion is timed and will normally go</a:t>
            </a:r>
          </a:p>
          <a:p>
            <a:pPr marL="0" indent="0">
              <a:buNone/>
            </a:pPr>
            <a:r>
              <a:rPr lang="en-US" dirty="0"/>
              <a:t>  approximately 15 to 20 minutes. </a:t>
            </a:r>
          </a:p>
          <a:p>
            <a:endParaRPr lang="en-US" dirty="0"/>
          </a:p>
          <a:p>
            <a:r>
              <a:rPr lang="en-US" dirty="0"/>
              <a:t>As a result of case discussion a coordinated case plan and recommendations are provided. </a:t>
            </a:r>
          </a:p>
        </p:txBody>
      </p:sp>
      <p:sp>
        <p:nvSpPr>
          <p:cNvPr id="4" name="Oval 3"/>
          <p:cNvSpPr/>
          <p:nvPr/>
        </p:nvSpPr>
        <p:spPr>
          <a:xfrm>
            <a:off x="10555713" y="441917"/>
            <a:ext cx="1598224" cy="166838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pic>
        <p:nvPicPr>
          <p:cNvPr id="3073" name="Picture 1" descr="Description: C:\Users\juorozco\Documents\CARE\EAFC\Logo\EAFC Logo (Vector - No backgroun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54331" y="342903"/>
            <a:ext cx="1737669" cy="186640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28966711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to expect after the EAFC meeting</a:t>
            </a:r>
          </a:p>
        </p:txBody>
      </p:sp>
      <p:sp>
        <p:nvSpPr>
          <p:cNvPr id="3" name="Content Placeholder 2"/>
          <p:cNvSpPr>
            <a:spLocks noGrp="1"/>
          </p:cNvSpPr>
          <p:nvPr>
            <p:ph idx="1"/>
          </p:nvPr>
        </p:nvSpPr>
        <p:spPr>
          <a:xfrm>
            <a:off x="680321" y="2336872"/>
            <a:ext cx="9613861" cy="4143441"/>
          </a:xfrm>
        </p:spPr>
        <p:txBody>
          <a:bodyPr>
            <a:normAutofit fontScale="85000" lnSpcReduction="20000"/>
          </a:bodyPr>
          <a:lstStyle/>
          <a:p>
            <a:pPr marL="0" indent="0">
              <a:buNone/>
            </a:pPr>
            <a:endParaRPr lang="en-US" dirty="0"/>
          </a:p>
          <a:p>
            <a:r>
              <a:rPr lang="en-US" dirty="0"/>
              <a:t>EAFC Coordinator will: </a:t>
            </a:r>
          </a:p>
          <a:p>
            <a:pPr marL="0" indent="0">
              <a:buNone/>
            </a:pPr>
            <a:endParaRPr lang="en-US" dirty="0"/>
          </a:p>
          <a:p>
            <a:pPr marL="0" indent="0">
              <a:buNone/>
            </a:pPr>
            <a:r>
              <a:rPr lang="en-US" dirty="0"/>
              <a:t>	1) Email the recommendations to APS SW, Supervisor and RM</a:t>
            </a:r>
          </a:p>
          <a:p>
            <a:pPr marL="0" indent="0">
              <a:buNone/>
            </a:pPr>
            <a:r>
              <a:rPr lang="en-US" dirty="0"/>
              <a:t>		</a:t>
            </a:r>
          </a:p>
          <a:p>
            <a:pPr marL="0" indent="0">
              <a:buNone/>
            </a:pPr>
            <a:r>
              <a:rPr lang="en-US" dirty="0"/>
              <a:t>	2) Assist with any follow up needed for scheduling or further 		     	assistance</a:t>
            </a:r>
          </a:p>
          <a:p>
            <a:pPr marL="0" indent="0">
              <a:buNone/>
            </a:pPr>
            <a:r>
              <a:rPr lang="en-US" dirty="0"/>
              <a:t>	3) Schedule any case updates for future EAFC </a:t>
            </a:r>
          </a:p>
          <a:p>
            <a:pPr marL="0" indent="0">
              <a:buNone/>
            </a:pPr>
            <a:r>
              <a:rPr lang="en-US" dirty="0"/>
              <a:t>	    meetings requested </a:t>
            </a:r>
          </a:p>
          <a:p>
            <a:pPr marL="0" indent="0">
              <a:buNone/>
            </a:pPr>
            <a:endParaRPr lang="en-US" dirty="0"/>
          </a:p>
          <a:p>
            <a:pPr marL="0" indent="0">
              <a:buNone/>
            </a:pPr>
            <a:r>
              <a:rPr lang="en-US" dirty="0"/>
              <a:t>	4) Sometimes follow ups happen via teleconference depending on 	    	need and schedules</a:t>
            </a:r>
          </a:p>
          <a:p>
            <a:pPr marL="0" indent="0">
              <a:buNone/>
            </a:pPr>
            <a:endParaRPr lang="en-US" dirty="0"/>
          </a:p>
        </p:txBody>
      </p:sp>
      <p:sp>
        <p:nvSpPr>
          <p:cNvPr id="4" name="Oval 3"/>
          <p:cNvSpPr/>
          <p:nvPr/>
        </p:nvSpPr>
        <p:spPr>
          <a:xfrm>
            <a:off x="10555713" y="441917"/>
            <a:ext cx="1598224" cy="166838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pic>
        <p:nvPicPr>
          <p:cNvPr id="3073" name="Picture 1" descr="Description: C:\Users\juorozco\Documents\CARE\EAFC\Logo\EAFC Logo (Vector - No backgroun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54331" y="342903"/>
            <a:ext cx="1737669" cy="186640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1220517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 </a:t>
            </a:r>
          </a:p>
        </p:txBody>
      </p:sp>
      <p:sp>
        <p:nvSpPr>
          <p:cNvPr id="4" name="Oval 3"/>
          <p:cNvSpPr/>
          <p:nvPr/>
        </p:nvSpPr>
        <p:spPr>
          <a:xfrm>
            <a:off x="10555713" y="441917"/>
            <a:ext cx="1598224" cy="166838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pic>
        <p:nvPicPr>
          <p:cNvPr id="3073" name="Picture 1" descr="Description: C:\Users\juorozco\Documents\CARE\EAFC\Logo\EAFC Logo (Vector - No backgroun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54331" y="342903"/>
            <a:ext cx="1737669" cy="186640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TextBox 5"/>
          <p:cNvSpPr txBox="1"/>
          <p:nvPr/>
        </p:nvSpPr>
        <p:spPr>
          <a:xfrm>
            <a:off x="446807" y="2345975"/>
            <a:ext cx="10318173" cy="4001095"/>
          </a:xfrm>
          <a:prstGeom prst="rect">
            <a:avLst/>
          </a:prstGeom>
          <a:noFill/>
        </p:spPr>
        <p:txBody>
          <a:bodyPr wrap="square" rtlCol="0">
            <a:spAutoFit/>
          </a:bodyPr>
          <a:lstStyle/>
          <a:p>
            <a:r>
              <a:rPr lang="en-US" sz="4000" dirty="0"/>
              <a:t>Angela Rosato</a:t>
            </a:r>
          </a:p>
          <a:p>
            <a:r>
              <a:rPr lang="en-US" sz="4000" dirty="0"/>
              <a:t>EAFC Coordinator</a:t>
            </a:r>
          </a:p>
          <a:p>
            <a:r>
              <a:rPr lang="en-US" sz="4000" dirty="0"/>
              <a:t>Riverside Co. Elder Abuse Forensic Center</a:t>
            </a:r>
          </a:p>
          <a:p>
            <a:r>
              <a:rPr lang="en-US" sz="4000" dirty="0">
                <a:hlinkClick r:id="rId4"/>
              </a:rPr>
              <a:t>arosato@rivco.org</a:t>
            </a:r>
            <a:r>
              <a:rPr lang="en-US" sz="4000" dirty="0"/>
              <a:t> </a:t>
            </a:r>
          </a:p>
          <a:p>
            <a:r>
              <a:rPr lang="en-US" sz="4000" dirty="0"/>
              <a:t>951-712-2224</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2253134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Establishing Riverside County EAFC </a:t>
            </a:r>
          </a:p>
        </p:txBody>
      </p:sp>
      <p:sp>
        <p:nvSpPr>
          <p:cNvPr id="3" name="Content Placeholder 2"/>
          <p:cNvSpPr>
            <a:spLocks noGrp="1"/>
          </p:cNvSpPr>
          <p:nvPr>
            <p:ph idx="1"/>
          </p:nvPr>
        </p:nvSpPr>
        <p:spPr>
          <a:xfrm>
            <a:off x="295275" y="1504950"/>
            <a:ext cx="11633489" cy="4911133"/>
          </a:xfrm>
        </p:spPr>
        <p:txBody>
          <a:bodyPr>
            <a:normAutofit/>
          </a:bodyPr>
          <a:lstStyle/>
          <a:p>
            <a:pPr marL="0" indent="0">
              <a:buNone/>
            </a:pPr>
            <a:endParaRPr lang="en-US" sz="3200" dirty="0"/>
          </a:p>
          <a:p>
            <a:endParaRPr lang="en-US" dirty="0"/>
          </a:p>
          <a:p>
            <a:r>
              <a:rPr lang="en-US" dirty="0"/>
              <a:t>The Riverside County EAFC was founded in late 2014 but did not begin operating in its full capacity until 2017.</a:t>
            </a:r>
          </a:p>
          <a:p>
            <a:endParaRPr lang="en-US" dirty="0"/>
          </a:p>
          <a:p>
            <a:r>
              <a:rPr lang="en-US" dirty="0"/>
              <a:t>In 2017, the EAFC established as a separate team with its own members and began having biweekly team meetings.</a:t>
            </a:r>
          </a:p>
          <a:p>
            <a:pPr marL="0" indent="0">
              <a:buNone/>
            </a:pPr>
            <a:endParaRPr lang="en-US" dirty="0"/>
          </a:p>
          <a:p>
            <a:r>
              <a:rPr lang="en-US" dirty="0"/>
              <a:t>The EAFC is an enhanced MDT with a wide range of services and resources, as well as many different areas of expertise represented among its team members.</a:t>
            </a:r>
          </a:p>
          <a:p>
            <a:pPr marL="0" indent="0">
              <a:buNone/>
            </a:pPr>
            <a:endParaRPr lang="en-US" sz="3200" dirty="0"/>
          </a:p>
        </p:txBody>
      </p:sp>
      <p:sp>
        <p:nvSpPr>
          <p:cNvPr id="4" name="Oval 3"/>
          <p:cNvSpPr/>
          <p:nvPr/>
        </p:nvSpPr>
        <p:spPr>
          <a:xfrm>
            <a:off x="10555713" y="441917"/>
            <a:ext cx="1598224" cy="166838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pic>
        <p:nvPicPr>
          <p:cNvPr id="3073" name="Picture 1" descr="Description: C:\Users\juorozco\Documents\CARE\EAFC\Logo\EAFC Logo (Vector - No backgroun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54331" y="342903"/>
            <a:ext cx="1737669" cy="186640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2731153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The EAFC </a:t>
            </a:r>
          </a:p>
        </p:txBody>
      </p:sp>
      <p:sp>
        <p:nvSpPr>
          <p:cNvPr id="3" name="Content Placeholder 2"/>
          <p:cNvSpPr>
            <a:spLocks noGrp="1"/>
          </p:cNvSpPr>
          <p:nvPr>
            <p:ph idx="1"/>
          </p:nvPr>
        </p:nvSpPr>
        <p:spPr>
          <a:xfrm>
            <a:off x="680321" y="2336873"/>
            <a:ext cx="11248443" cy="3599316"/>
          </a:xfrm>
        </p:spPr>
        <p:txBody>
          <a:bodyPr>
            <a:normAutofit fontScale="85000" lnSpcReduction="10000"/>
          </a:bodyPr>
          <a:lstStyle/>
          <a:p>
            <a:r>
              <a:rPr lang="en-US" sz="3200" dirty="0"/>
              <a:t>EAFC Services- Capacity Assessments, Forensic Evaluations/Medical Record Reviews, Geriatric Assessment, Forensic Accounting </a:t>
            </a:r>
          </a:p>
          <a:p>
            <a:pPr marL="0" indent="0">
              <a:buNone/>
            </a:pPr>
            <a:endParaRPr lang="en-US" sz="3200" dirty="0"/>
          </a:p>
          <a:p>
            <a:r>
              <a:rPr lang="en-US" sz="3200" dirty="0"/>
              <a:t>Court testimony by EAFC doctors</a:t>
            </a:r>
          </a:p>
          <a:p>
            <a:pPr marL="0" indent="0">
              <a:buNone/>
            </a:pPr>
            <a:endParaRPr lang="en-US" sz="3200" dirty="0"/>
          </a:p>
          <a:p>
            <a:r>
              <a:rPr lang="en-US" sz="3200" dirty="0"/>
              <a:t>EAFC MDT meetings are twice a month (1</a:t>
            </a:r>
            <a:r>
              <a:rPr lang="en-US" sz="3200" baseline="30000" dirty="0"/>
              <a:t>st</a:t>
            </a:r>
            <a:r>
              <a:rPr lang="en-US" sz="3200" dirty="0"/>
              <a:t> &amp; 3</a:t>
            </a:r>
            <a:r>
              <a:rPr lang="en-US" sz="3200" baseline="30000" dirty="0"/>
              <a:t>rd</a:t>
            </a:r>
            <a:r>
              <a:rPr lang="en-US" sz="3200" dirty="0"/>
              <a:t> Mondays)</a:t>
            </a:r>
          </a:p>
          <a:p>
            <a:pPr marL="0" indent="0">
              <a:buNone/>
            </a:pPr>
            <a:endParaRPr lang="en-US" sz="3200" dirty="0"/>
          </a:p>
          <a:p>
            <a:r>
              <a:rPr lang="en-US" sz="3200" dirty="0"/>
              <a:t>Case Conference MDT meetings when requested</a:t>
            </a:r>
          </a:p>
          <a:p>
            <a:pPr marL="0" indent="0">
              <a:buNone/>
            </a:pPr>
            <a:endParaRPr lang="en-US" sz="3200" dirty="0"/>
          </a:p>
          <a:p>
            <a:pPr marL="0" indent="0" algn="ctr">
              <a:buNone/>
            </a:pPr>
            <a:endParaRPr lang="en-US" sz="3200" dirty="0"/>
          </a:p>
          <a:p>
            <a:endParaRPr lang="en-US" sz="3200" dirty="0"/>
          </a:p>
        </p:txBody>
      </p:sp>
      <p:sp>
        <p:nvSpPr>
          <p:cNvPr id="4" name="Oval 3"/>
          <p:cNvSpPr/>
          <p:nvPr/>
        </p:nvSpPr>
        <p:spPr>
          <a:xfrm>
            <a:off x="10555713" y="441917"/>
            <a:ext cx="1598224" cy="166838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pic>
        <p:nvPicPr>
          <p:cNvPr id="3073" name="Picture 1" descr="Description: C:\Users\juorozco\Documents\CARE\EAFC\Logo\EAFC Logo (Vector - No backgroun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54331" y="342903"/>
            <a:ext cx="1737669" cy="186640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1799803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EAFC Services </a:t>
            </a:r>
          </a:p>
        </p:txBody>
      </p:sp>
      <p:sp>
        <p:nvSpPr>
          <p:cNvPr id="3" name="Content Placeholder 2"/>
          <p:cNvSpPr>
            <a:spLocks noGrp="1"/>
          </p:cNvSpPr>
          <p:nvPr>
            <p:ph idx="1"/>
          </p:nvPr>
        </p:nvSpPr>
        <p:spPr>
          <a:xfrm>
            <a:off x="680321" y="2336872"/>
            <a:ext cx="9613861" cy="4227213"/>
          </a:xfrm>
        </p:spPr>
        <p:txBody>
          <a:bodyPr>
            <a:normAutofit fontScale="77500" lnSpcReduction="20000"/>
          </a:bodyPr>
          <a:lstStyle/>
          <a:p>
            <a:pPr lvl="0">
              <a:buSzPct val="80000"/>
              <a:buFont typeface="Wingdings 3" charset="2"/>
              <a:buChar char=""/>
            </a:pPr>
            <a:r>
              <a:rPr lang="en-US" sz="2600" dirty="0"/>
              <a:t>Forensic Evaluations</a:t>
            </a:r>
          </a:p>
          <a:p>
            <a:pPr marL="800100" lvl="1" indent="-342900">
              <a:buSzPct val="80000"/>
            </a:pPr>
            <a:r>
              <a:rPr lang="en-US" sz="2600" dirty="0"/>
              <a:t>Physical abuse screening exams to determine if injuries are accidental/inflicted</a:t>
            </a:r>
          </a:p>
          <a:p>
            <a:pPr marL="800100" lvl="1" indent="-342900">
              <a:buSzPct val="80000"/>
            </a:pPr>
            <a:r>
              <a:rPr lang="en-US" sz="2600" dirty="0"/>
              <a:t> Forensic accounting services for financial abuse cases</a:t>
            </a:r>
          </a:p>
          <a:p>
            <a:pPr marL="800100" lvl="1" indent="-342900">
              <a:buSzPct val="80000"/>
            </a:pPr>
            <a:r>
              <a:rPr lang="en-US" sz="2600" dirty="0"/>
              <a:t>Medical Consultations/ Medical Record Reviews (photos, radiology reports, medical records)</a:t>
            </a:r>
          </a:p>
          <a:p>
            <a:pPr marL="800100" lvl="1" indent="-342900">
              <a:buSzPct val="80000"/>
            </a:pPr>
            <a:endParaRPr lang="en-US" sz="2600" dirty="0"/>
          </a:p>
          <a:p>
            <a:pPr>
              <a:buSzPct val="80000"/>
              <a:buFont typeface="Wingdings 3" charset="2"/>
              <a:buChar char=""/>
            </a:pPr>
            <a:r>
              <a:rPr lang="en-US" sz="2600" dirty="0"/>
              <a:t>Case consultation on complex cases involving a crime</a:t>
            </a:r>
          </a:p>
          <a:p>
            <a:pPr marL="800100" lvl="1" indent="-342900">
              <a:buSzPct val="80000"/>
            </a:pPr>
            <a:r>
              <a:rPr lang="en-US" sz="2600" dirty="0"/>
              <a:t>Physical abuse, sexual abuse, financial abuse, caregiver neglect, abandonment, abduction or psychological abuse against Elder and Dependent Adults </a:t>
            </a:r>
          </a:p>
          <a:p>
            <a:pPr marL="0" lvl="1" indent="0">
              <a:buSzPct val="80000"/>
              <a:buNone/>
            </a:pPr>
            <a:endParaRPr lang="en-US" sz="2600" dirty="0"/>
          </a:p>
          <a:p>
            <a:pPr marL="342900" lvl="1" indent="-342900">
              <a:buSzPct val="80000"/>
              <a:buFont typeface="Wingdings 3" charset="2"/>
              <a:buChar char=""/>
            </a:pPr>
            <a:r>
              <a:rPr lang="en-US" sz="2600" dirty="0"/>
              <a:t>Medical/Capacity Assessments </a:t>
            </a:r>
          </a:p>
          <a:p>
            <a:pPr marL="800100" lvl="1" indent="-342900">
              <a:buSzPct val="80000"/>
            </a:pPr>
            <a:r>
              <a:rPr lang="en-US" sz="2600" dirty="0"/>
              <a:t>Capacity, fall risk, environmental, nutrition, and pharmacological assessments</a:t>
            </a:r>
            <a:endParaRPr lang="en-US" dirty="0"/>
          </a:p>
        </p:txBody>
      </p:sp>
      <p:sp>
        <p:nvSpPr>
          <p:cNvPr id="4" name="Oval 3"/>
          <p:cNvSpPr/>
          <p:nvPr/>
        </p:nvSpPr>
        <p:spPr>
          <a:xfrm>
            <a:off x="10555713" y="441917"/>
            <a:ext cx="1598224" cy="166838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pic>
        <p:nvPicPr>
          <p:cNvPr id="5" name="Picture 1" descr="Description: C:\Users\juorozco\Documents\CARE\EAFC\Logo\EAFC Logo (Vector - No backgroun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54331" y="342903"/>
            <a:ext cx="1737669" cy="18664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4112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Of The EAFC</a:t>
            </a:r>
          </a:p>
        </p:txBody>
      </p:sp>
      <p:sp>
        <p:nvSpPr>
          <p:cNvPr id="3" name="Content Placeholder 2"/>
          <p:cNvSpPr>
            <a:spLocks noGrp="1"/>
          </p:cNvSpPr>
          <p:nvPr>
            <p:ph idx="1"/>
          </p:nvPr>
        </p:nvSpPr>
        <p:spPr/>
        <p:txBody>
          <a:bodyPr>
            <a:normAutofit fontScale="85000" lnSpcReduction="20000"/>
          </a:bodyPr>
          <a:lstStyle/>
          <a:p>
            <a:r>
              <a:rPr lang="en-US" sz="2400" dirty="0"/>
              <a:t>Reduce fragmentation and improve communication/problem solving related to preventing and addressing elder/dependent adult abuse, neglect, and exploitation.</a:t>
            </a:r>
            <a:br>
              <a:rPr lang="en-US" sz="2400" dirty="0"/>
            </a:br>
            <a:endParaRPr lang="en-US" sz="2400" dirty="0"/>
          </a:p>
          <a:p>
            <a:r>
              <a:rPr lang="en-US" sz="2400" dirty="0"/>
              <a:t>Raise public awareness about the multidimensional nature of and challenges associated with elder/dependent adult abuse, neglect, and exploitation.</a:t>
            </a:r>
            <a:br>
              <a:rPr lang="en-US" sz="2400" dirty="0"/>
            </a:br>
            <a:endParaRPr lang="en-US" sz="2400" dirty="0"/>
          </a:p>
          <a:p>
            <a:r>
              <a:rPr lang="en-US" sz="2400" dirty="0"/>
              <a:t>Educate and improve the competency of service professionals working with the elder/dependent adult population.</a:t>
            </a:r>
            <a:br>
              <a:rPr lang="en-US" sz="2400" dirty="0"/>
            </a:br>
            <a:endParaRPr lang="en-US" sz="2400" dirty="0"/>
          </a:p>
          <a:p>
            <a:r>
              <a:rPr lang="en-US" sz="2400" dirty="0"/>
              <a:t>Develop and advance practices in the field of elder and dependent adult protective services through the development of standardized tools and innovative research.</a:t>
            </a:r>
          </a:p>
          <a:p>
            <a:endParaRPr lang="en-US" dirty="0"/>
          </a:p>
        </p:txBody>
      </p:sp>
      <p:sp>
        <p:nvSpPr>
          <p:cNvPr id="4" name="Oval 3"/>
          <p:cNvSpPr/>
          <p:nvPr/>
        </p:nvSpPr>
        <p:spPr>
          <a:xfrm>
            <a:off x="10555713" y="441917"/>
            <a:ext cx="1598224" cy="166838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pic>
        <p:nvPicPr>
          <p:cNvPr id="5" name="Picture 1" descr="Description: C:\Users\juorozco\Documents\CARE\EAFC\Logo\EAFC Logo (Vector - No backgroun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54331" y="342903"/>
            <a:ext cx="1737669" cy="18664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467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757382"/>
            <a:ext cx="9613862" cy="1076783"/>
          </a:xfrm>
        </p:spPr>
        <p:txBody>
          <a:bodyPr>
            <a:noAutofit/>
          </a:bodyPr>
          <a:lstStyle/>
          <a:p>
            <a:r>
              <a:rPr lang="en-US" sz="2600" dirty="0"/>
              <a:t>Goal: Reduce fragmentation and improve communication/problem solving related to preventing and addressing elder/dependent adult abuse, neglect, and exploitation.</a:t>
            </a:r>
          </a:p>
        </p:txBody>
      </p:sp>
      <p:sp>
        <p:nvSpPr>
          <p:cNvPr id="3" name="Content Placeholder 2"/>
          <p:cNvSpPr>
            <a:spLocks noGrp="1"/>
          </p:cNvSpPr>
          <p:nvPr>
            <p:ph idx="1"/>
          </p:nvPr>
        </p:nvSpPr>
        <p:spPr>
          <a:xfrm>
            <a:off x="680321" y="2019300"/>
            <a:ext cx="9613861" cy="4362449"/>
          </a:xfrm>
        </p:spPr>
        <p:txBody>
          <a:bodyPr>
            <a:normAutofit/>
          </a:bodyPr>
          <a:lstStyle/>
          <a:p>
            <a:pPr marL="0" indent="0">
              <a:buNone/>
            </a:pPr>
            <a:br>
              <a:rPr lang="en-US" sz="2400" dirty="0"/>
            </a:br>
            <a:r>
              <a:rPr lang="en-US" sz="1800" dirty="0">
                <a:solidFill>
                  <a:srgbClr val="FFFF00"/>
                </a:solidFill>
              </a:rPr>
              <a:t>Between July 2019 and June 2020</a:t>
            </a:r>
            <a:r>
              <a:rPr lang="en-US" sz="1800" dirty="0"/>
              <a:t>, the Elder Abuse Forensic Center (E.A.F.C.) hosted </a:t>
            </a:r>
            <a:r>
              <a:rPr lang="en-US" sz="1800" dirty="0">
                <a:solidFill>
                  <a:srgbClr val="FFFF00"/>
                </a:solidFill>
              </a:rPr>
              <a:t>23 general multidisciplinary team (MDT) meetings </a:t>
            </a:r>
            <a:r>
              <a:rPr lang="en-US" sz="1800" dirty="0"/>
              <a:t>and an additional </a:t>
            </a:r>
            <a:r>
              <a:rPr lang="en-US" sz="1800" dirty="0">
                <a:solidFill>
                  <a:srgbClr val="FFFF00"/>
                </a:solidFill>
              </a:rPr>
              <a:t>27 focused MDT meetings</a:t>
            </a:r>
            <a:r>
              <a:rPr lang="en-US" sz="1800" dirty="0"/>
              <a:t>, where all relevant parties are brought together for case discussion on a specific case.</a:t>
            </a:r>
          </a:p>
          <a:p>
            <a:pPr marL="0" indent="0">
              <a:buNone/>
            </a:pPr>
            <a:r>
              <a:rPr lang="en-US" sz="1800" dirty="0"/>
              <a:t> In total, the E.A.F.C. hosted a total of </a:t>
            </a:r>
            <a:r>
              <a:rPr lang="en-US" sz="1800" dirty="0">
                <a:solidFill>
                  <a:srgbClr val="FFFF00"/>
                </a:solidFill>
              </a:rPr>
              <a:t>50 MDT meetings </a:t>
            </a:r>
            <a:r>
              <a:rPr lang="en-US" sz="1800" dirty="0"/>
              <a:t>during this reporting period. </a:t>
            </a:r>
          </a:p>
          <a:p>
            <a:pPr marL="0" indent="0">
              <a:buNone/>
            </a:pPr>
            <a:endParaRPr lang="en-US" dirty="0"/>
          </a:p>
        </p:txBody>
      </p:sp>
      <p:sp>
        <p:nvSpPr>
          <p:cNvPr id="4" name="Oval 3"/>
          <p:cNvSpPr/>
          <p:nvPr/>
        </p:nvSpPr>
        <p:spPr>
          <a:xfrm>
            <a:off x="10555713" y="441917"/>
            <a:ext cx="1598224" cy="166838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pic>
        <p:nvPicPr>
          <p:cNvPr id="5" name="Picture 1" descr="Description: C:\Users\juorozco\Documents\CARE\EAFC\Logo\EAFC Logo (Vector - No backgroun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54331" y="342903"/>
            <a:ext cx="1737669" cy="186640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DB13DA9F-6A47-4DF7-AFF3-CEFFC97CA9E1}"/>
              </a:ext>
            </a:extLst>
          </p:cNvPr>
          <p:cNvPicPr>
            <a:picLocks noChangeAspect="1"/>
          </p:cNvPicPr>
          <p:nvPr/>
        </p:nvPicPr>
        <p:blipFill rotWithShape="1">
          <a:blip r:embed="rId3"/>
          <a:srcRect l="1075" t="2963" r="2270" b="11073"/>
          <a:stretch/>
        </p:blipFill>
        <p:spPr>
          <a:xfrm>
            <a:off x="771526" y="3669925"/>
            <a:ext cx="9372600" cy="2590799"/>
          </a:xfrm>
          <a:prstGeom prst="rect">
            <a:avLst/>
          </a:prstGeom>
        </p:spPr>
      </p:pic>
    </p:spTree>
    <p:extLst>
      <p:ext uri="{BB962C8B-B14F-4D97-AF65-F5344CB8AC3E}">
        <p14:creationId xmlns:p14="http://schemas.microsoft.com/office/powerpoint/2010/main" val="1628400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Goal: </a:t>
            </a:r>
            <a:r>
              <a:rPr lang="en-US" sz="3100" dirty="0"/>
              <a:t>Raise public awareness about the multidimensional nature of and challenges associated with elder/dependent adult abuse, neglect, and exploitation.</a:t>
            </a:r>
          </a:p>
        </p:txBody>
      </p:sp>
      <p:sp>
        <p:nvSpPr>
          <p:cNvPr id="3" name="Content Placeholder 2"/>
          <p:cNvSpPr>
            <a:spLocks noGrp="1"/>
          </p:cNvSpPr>
          <p:nvPr>
            <p:ph idx="1"/>
          </p:nvPr>
        </p:nvSpPr>
        <p:spPr/>
        <p:txBody>
          <a:bodyPr>
            <a:normAutofit/>
          </a:bodyPr>
          <a:lstStyle/>
          <a:p>
            <a:r>
              <a:rPr lang="en-US" sz="1800" dirty="0"/>
              <a:t>Since inception EAFC and its team collaborates with county partners to hold annual Elder Abuse Awareness Symposium which focus on raising awareness for service professionals and linking them to resources and education for those in legal, medical and social service fields averaging between 400-450 participants annually. </a:t>
            </a:r>
          </a:p>
          <a:p>
            <a:r>
              <a:rPr lang="en-US" sz="1800" dirty="0"/>
              <a:t>In 2020 EAFC partners held topic webinars geared toward raising awareness around abuse, neglect and exploitation. In 2021 EAFC is  partnering to hold four webinars geared toward increasing awareness. </a:t>
            </a:r>
          </a:p>
          <a:p>
            <a:r>
              <a:rPr lang="en-US" sz="1800" dirty="0">
                <a:solidFill>
                  <a:srgbClr val="FFFF00"/>
                </a:solidFill>
              </a:rPr>
              <a:t>FY19/20-Education &amp; Outreach included a total of 110 events with 3,290 participants. </a:t>
            </a:r>
          </a:p>
        </p:txBody>
      </p:sp>
      <p:sp>
        <p:nvSpPr>
          <p:cNvPr id="4" name="Oval 3"/>
          <p:cNvSpPr/>
          <p:nvPr/>
        </p:nvSpPr>
        <p:spPr>
          <a:xfrm>
            <a:off x="10555713" y="441917"/>
            <a:ext cx="1598224" cy="166838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pic>
        <p:nvPicPr>
          <p:cNvPr id="5" name="Picture 1" descr="Description: C:\Users\juorozco\Documents\CARE\EAFC\Logo\EAFC Logo (Vector - No backgroun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54331" y="342903"/>
            <a:ext cx="1737669" cy="18664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3683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Goal: Educate and improve the competency of service professionals working with the elder/dependent adult population.</a:t>
            </a:r>
          </a:p>
        </p:txBody>
      </p:sp>
      <p:pic>
        <p:nvPicPr>
          <p:cNvPr id="6" name="Content Placeholder 5">
            <a:extLst>
              <a:ext uri="{FF2B5EF4-FFF2-40B4-BE49-F238E27FC236}">
                <a16:creationId xmlns:a16="http://schemas.microsoft.com/office/drawing/2014/main" id="{4BC21716-20A2-48D2-B529-38C1917564B8}"/>
              </a:ext>
            </a:extLst>
          </p:cNvPr>
          <p:cNvPicPr>
            <a:picLocks noGrp="1" noChangeAspect="1"/>
          </p:cNvPicPr>
          <p:nvPr>
            <p:ph idx="1"/>
          </p:nvPr>
        </p:nvPicPr>
        <p:blipFill rotWithShape="1">
          <a:blip r:embed="rId2"/>
          <a:srcRect l="927" t="-1" r="843" b="2463"/>
          <a:stretch/>
        </p:blipFill>
        <p:spPr>
          <a:xfrm>
            <a:off x="2476500" y="4544860"/>
            <a:ext cx="6610350" cy="1684490"/>
          </a:xfrm>
          <a:prstGeom prst="rect">
            <a:avLst/>
          </a:prstGeom>
        </p:spPr>
      </p:pic>
      <p:sp>
        <p:nvSpPr>
          <p:cNvPr id="4" name="Oval 3"/>
          <p:cNvSpPr/>
          <p:nvPr/>
        </p:nvSpPr>
        <p:spPr>
          <a:xfrm>
            <a:off x="10555713" y="441917"/>
            <a:ext cx="1598224" cy="166838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pic>
        <p:nvPicPr>
          <p:cNvPr id="5" name="Picture 1" descr="Description: C:\Users\juorozco\Documents\CARE\EAFC\Logo\EAFC Logo (Vector - No backgroun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54331" y="342903"/>
            <a:ext cx="1737669" cy="1866408"/>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CB44B1C9-E855-4840-91A3-B13E89FE311E}"/>
              </a:ext>
            </a:extLst>
          </p:cNvPr>
          <p:cNvSpPr/>
          <p:nvPr/>
        </p:nvSpPr>
        <p:spPr>
          <a:xfrm>
            <a:off x="600075" y="2024257"/>
            <a:ext cx="10172699" cy="2585323"/>
          </a:xfrm>
          <a:prstGeom prst="rect">
            <a:avLst/>
          </a:prstGeom>
        </p:spPr>
        <p:txBody>
          <a:bodyPr wrap="square">
            <a:spAutoFit/>
          </a:bodyPr>
          <a:lstStyle/>
          <a:p>
            <a:r>
              <a:rPr lang="en-US" dirty="0">
                <a:latin typeface="Arial" panose="020B0604020202020204" pitchFamily="34" charset="0"/>
              </a:rPr>
              <a:t>The E.A.F.C. also coordinates special services that aid Adult Protective Services (APS) and other partner agencies in their investigation and service/safety coordination for the client. During FY 19/20, the E.A.F.C. neuropsychologists completed a total of 50 capacity assessments, and the E.A.F.C. geriatric physicians conducted a total of eight (8) in-home geriatric assessments. Additionally, the E.A.F.C. neuropsychologists and physicians conducted three (3) forensic evaluations of medical records or client injuries. It should be noted that the number of geriatric assessments completed by a physician has decreased as we have expanded the nursing program under the lead of the geriatric physician, who now complete the majority of the in-home geriatric assessments. </a:t>
            </a:r>
            <a:endParaRPr lang="en-US" dirty="0"/>
          </a:p>
        </p:txBody>
      </p:sp>
    </p:spTree>
    <p:extLst>
      <p:ext uri="{BB962C8B-B14F-4D97-AF65-F5344CB8AC3E}">
        <p14:creationId xmlns:p14="http://schemas.microsoft.com/office/powerpoint/2010/main" val="2179490200"/>
      </p:ext>
    </p:extLst>
  </p:cSld>
  <p:clrMapOvr>
    <a:masterClrMapping/>
  </p:clrMapOvr>
</p:sld>
</file>

<file path=ppt/theme/theme1.xml><?xml version="1.0" encoding="utf-8"?>
<a:theme xmlns:a="http://schemas.openxmlformats.org/drawingml/2006/main" name="Berli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TC104033917[[fn=Berlin]]</Template>
  <TotalTime>3758</TotalTime>
  <Words>2007</Words>
  <Application>Microsoft Office PowerPoint</Application>
  <PresentationFormat>Widescreen</PresentationFormat>
  <Paragraphs>192</Paragraphs>
  <Slides>22</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Trebuchet MS</vt:lpstr>
      <vt:lpstr>Wingdings 3</vt:lpstr>
      <vt:lpstr>Berlin</vt:lpstr>
      <vt:lpstr> Taking it to the Next Level by Establishing an Elder Abuse Forensic Center</vt:lpstr>
      <vt:lpstr>What Is The Elder Abuse Forensic Center? </vt:lpstr>
      <vt:lpstr>Establishing Riverside County EAFC </vt:lpstr>
      <vt:lpstr>Overview Of The EAFC </vt:lpstr>
      <vt:lpstr>EAFC Services </vt:lpstr>
      <vt:lpstr>Goals Of The EAFC</vt:lpstr>
      <vt:lpstr>Goal: Reduce fragmentation and improve communication/problem solving related to preventing and addressing elder/dependent adult abuse, neglect, and exploitation.</vt:lpstr>
      <vt:lpstr>Goal: Raise public awareness about the multidimensional nature of and challenges associated with elder/dependent adult abuse, neglect, and exploitation.</vt:lpstr>
      <vt:lpstr>Goal: Educate and improve the competency of service professionals working with the elder/dependent adult population.</vt:lpstr>
      <vt:lpstr>Goal: Develop and advance practices in the field of elder and dependent adult protective services through the development of standardized tools and innovative research. </vt:lpstr>
      <vt:lpstr>EAFC Measures Case Outcomes</vt:lpstr>
      <vt:lpstr>Elder Abuse Forensic Center Doctors</vt:lpstr>
      <vt:lpstr> EAFC MDT-Core Team</vt:lpstr>
      <vt:lpstr> EAFC Teamwork takes planning</vt:lpstr>
      <vt:lpstr>EAFC lessons learned: </vt:lpstr>
      <vt:lpstr>How EAFCs differ from other MDTs</vt:lpstr>
      <vt:lpstr>What type of cases can be referred to EAFC? </vt:lpstr>
      <vt:lpstr>Who can refer a case to the EAFC? </vt:lpstr>
      <vt:lpstr>EAFC Referral Process </vt:lpstr>
      <vt:lpstr>More about EAFC meetings</vt:lpstr>
      <vt:lpstr>What to expect after the EAFC meeting</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Orozco, Julie A</dc:creator>
  <cp:lastModifiedBy>Rosato, Angela M</cp:lastModifiedBy>
  <cp:revision>149</cp:revision>
  <cp:lastPrinted>2018-09-10T21:29:05Z</cp:lastPrinted>
  <dcterms:created xsi:type="dcterms:W3CDTF">2013-07-15T20:24:27Z</dcterms:created>
  <dcterms:modified xsi:type="dcterms:W3CDTF">2021-05-19T06:19:52Z</dcterms:modified>
</cp:coreProperties>
</file>